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6" r:id="rId4"/>
    <p:sldMasterId id="2147483697" r:id="rId5"/>
    <p:sldMasterId id="214748369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Roboto Slab"/>
      <p:regular r:id="rId46"/>
      <p:bold r:id="rId47"/>
    </p:embeddedFont>
    <p:embeddedFont>
      <p:font typeface="Montserrat SemiBold"/>
      <p:regular r:id="rId48"/>
      <p:bold r:id="rId49"/>
      <p:italic r:id="rId50"/>
      <p:boldItalic r:id="rId51"/>
    </p:embeddedFont>
    <p:embeddedFont>
      <p:font typeface="Raleway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Caveat"/>
      <p:regular r:id="rId60"/>
      <p:bold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Montserrat ExtraBold"/>
      <p:bold r:id="rId74"/>
      <p:boldItalic r:id="rId75"/>
    </p:embeddedFont>
    <p:embeddedFont>
      <p:font typeface="Ultra"/>
      <p:regular r:id="rId76"/>
    </p:embeddedFont>
    <p:embeddedFont>
      <p:font typeface="Source Code Pro Medium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79E861-C0F6-4326-825F-D4D4219C7E30}">
  <a:tblStyle styleId="{2B79E861-C0F6-4326-825F-D4D4219C7E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RobotoSlab-regular.fntdata"/><Relationship Id="rId45" Type="http://schemas.openxmlformats.org/officeDocument/2006/relationships/slide" Target="slides/slide38.xml"/><Relationship Id="rId80" Type="http://schemas.openxmlformats.org/officeDocument/2006/relationships/font" Target="fonts/SourceCodePr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SemiBold-regular.fntdata"/><Relationship Id="rId47" Type="http://schemas.openxmlformats.org/officeDocument/2006/relationships/font" Target="fonts/RobotoSlab-bold.fntdata"/><Relationship Id="rId49" Type="http://schemas.openxmlformats.org/officeDocument/2006/relationships/font" Target="fonts/Montserrat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ExtraBold-bold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ExtraBold-bold.fntdata"/><Relationship Id="rId33" Type="http://schemas.openxmlformats.org/officeDocument/2006/relationships/slide" Target="slides/slide26.xml"/><Relationship Id="rId77" Type="http://schemas.openxmlformats.org/officeDocument/2006/relationships/font" Target="fonts/SourceCodeProMedium-regular.fntdata"/><Relationship Id="rId32" Type="http://schemas.openxmlformats.org/officeDocument/2006/relationships/slide" Target="slides/slide25.xml"/><Relationship Id="rId76" Type="http://schemas.openxmlformats.org/officeDocument/2006/relationships/font" Target="fonts/Ultra-regular.fntdata"/><Relationship Id="rId35" Type="http://schemas.openxmlformats.org/officeDocument/2006/relationships/slide" Target="slides/slide28.xml"/><Relationship Id="rId79" Type="http://schemas.openxmlformats.org/officeDocument/2006/relationships/font" Target="fonts/SourceCodeProMedium-italic.fntdata"/><Relationship Id="rId34" Type="http://schemas.openxmlformats.org/officeDocument/2006/relationships/slide" Target="slides/slide27.xml"/><Relationship Id="rId78" Type="http://schemas.openxmlformats.org/officeDocument/2006/relationships/font" Target="fonts/SourceCodeProMedium-bold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regular.fntdata"/><Relationship Id="rId61" Type="http://schemas.openxmlformats.org/officeDocument/2006/relationships/font" Target="fonts/Caveat-bold.fntdata"/><Relationship Id="rId20" Type="http://schemas.openxmlformats.org/officeDocument/2006/relationships/slide" Target="slides/slide13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5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4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Medium-bold.fntdata"/><Relationship Id="rId60" Type="http://schemas.openxmlformats.org/officeDocument/2006/relationships/font" Target="fonts/Cavea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4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54" Type="http://schemas.openxmlformats.org/officeDocument/2006/relationships/font" Target="fonts/Raleway-italic.fntdata"/><Relationship Id="rId13" Type="http://schemas.openxmlformats.org/officeDocument/2006/relationships/slide" Target="slides/slide6.xml"/><Relationship Id="rId57" Type="http://schemas.openxmlformats.org/officeDocument/2006/relationships/font" Target="fonts/ProximaNova-bold.fntdata"/><Relationship Id="rId12" Type="http://schemas.openxmlformats.org/officeDocument/2006/relationships/slide" Target="slides/slide5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aaa0c8f09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1aaa0c8f09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aaa0c8f09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1aaa0c8f0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&lt;!DOCTYPE html&gt; 🡪 page de type 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&lt;html&gt; 🡪 englobe toute le contenu de la page web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&lt;head&gt; 🡪 donne information au navigateur sur l’encodage et le titre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&lt;body&gt; 🡪 englobe le contenu qui sera affiché à l’écran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&lt;title&gt; 🡪 titre de la page web (obligatoire), afficher dans l’onglet du navigateur et dans les recherches google 🡪 TRES important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71A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Ordre des balises est important !!!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71A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fr-FR">
                <a:solidFill>
                  <a:srgbClr val="271A38"/>
                </a:solidFill>
                <a:latin typeface="Arial"/>
                <a:ea typeface="Arial"/>
                <a:cs typeface="Arial"/>
                <a:sym typeface="Arial"/>
              </a:rPr>
              <a:t>La notion de parent/enfant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aaa0c8f09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1aaa0c8f0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aaa0c8f09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1aaa0c8f0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Une seule balise h1 par page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Structurer la page avec h1 puis h2, etc…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Différence entre title et les balises 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Important d’utiliser ces balises pour le SEO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aaa0c8f09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31aaa0c8f0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aaa0c8f09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1aaa0c8f09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aaa0c8f09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1aaa0c8f0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Hiérarchie du site web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+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image1.png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image2.png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+ accueil.html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+ pagesSecondaire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- aPropos.html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Lien dans la page accueil.html vers aPropos.html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&lt;a href=«pagesSecondaire/aPropos.html»&gt;A propos&lt;/a&gt;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Lien dans la page aPropos.html vers accueil.html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&lt;a href=«../accueil.html»&gt;Accueil&lt;/a&gt;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« ../ » Permet d’accèder au dossier parent.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aaa0c8f09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1aaa0c8f0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aaa0c8f09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1aaa0c8f0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aaa0c8f09_1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31aaa0c8f09_1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aaa0c8f09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1aaa0c8f09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aaa0c8f09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1aaa0c8f09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aaa0c8f09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31aaa0c8f09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000"/>
              <a:buFont typeface="Raleway"/>
              <a:buChar char="●"/>
            </a:pPr>
            <a:r>
              <a:rPr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There are several ways to introduce CSS into an HTML document</a:t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000"/>
              <a:buFont typeface="Raleway"/>
              <a:buChar char="●"/>
            </a:pPr>
            <a:r>
              <a:rPr i="1"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The style</a:t>
            </a:r>
            <a:r>
              <a:rPr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 attribute of an HTML tag can contain CSS code that will be applied directly to the tag in question</a:t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000"/>
              <a:buFont typeface="Raleway"/>
              <a:buChar char="●"/>
            </a:pPr>
            <a:r>
              <a:rPr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The CSS code can be put in the tag &lt;head&gt; inside the tag &lt;style&gt;</a:t>
            </a:r>
            <a:endParaRPr sz="1000">
              <a:solidFill>
                <a:srgbClr val="3B42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000"/>
              <a:buFont typeface="Raleway"/>
              <a:buChar char="●"/>
            </a:pPr>
            <a:r>
              <a:rPr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The CSS code can be in a separate file, integrated with a tag &lt;link&gt; </a:t>
            </a:r>
            <a:r>
              <a:rPr i="1"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lang="fr-FR" sz="10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an 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aaa0c8f09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31aaa0c8f09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1aaa0c8f09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1aaa0c8f09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aaa0c8f09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31aaa0c8f09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aaa0c8f0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1aaa0c8f0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Il ne faut plus mettre / pour les balises orphelines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aaa0c8f09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1aaa0c8f0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1">
  <p:cSld name="TITLE_1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→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→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0_Title_big_logo_pink">
  <p:cSld name="CUSTOM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.png" id="63" name="Google Shape;6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5033" y="-988226"/>
            <a:ext cx="5613778" cy="409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dark" type="twoColTx">
  <p:cSld name="TITLE_AND_TWO_COLUMNS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2.png" id="65" name="Google Shape;6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8503" y="201963"/>
            <a:ext cx="900381" cy="28837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2154825" y="1957175"/>
            <a:ext cx="52548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 ExtraBold"/>
              <a:buNone/>
              <a:defRPr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_Cover_light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 (2).png" id="68" name="Google Shape;6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8120" y="1298616"/>
            <a:ext cx="2878072" cy="921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 rot="10800000">
            <a:off x="4147155" y="2605314"/>
            <a:ext cx="0" cy="863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4234475" y="3504225"/>
            <a:ext cx="2215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1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_Cover_dark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4234475" y="3504225"/>
            <a:ext cx="2215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ontserrat"/>
              <a:buNone/>
              <a:defRPr b="1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 rot="10800000">
            <a:off x="4147155" y="2605315"/>
            <a:ext cx="0" cy="8637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wild_code_school2.png"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99485" y="1278472"/>
            <a:ext cx="2926310" cy="93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_Title_light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.png" id="76" name="Google Shape;76;p16"/>
          <p:cNvPicPr preferRelativeResize="0"/>
          <p:nvPr/>
        </p:nvPicPr>
        <p:blipFill rotWithShape="1">
          <a:blip r:embed="rId2">
            <a:alphaModFix amt="5319"/>
          </a:blip>
          <a:srcRect b="0" l="0" r="0" t="0"/>
          <a:stretch/>
        </p:blipFill>
        <p:spPr>
          <a:xfrm>
            <a:off x="-341617" y="-1174284"/>
            <a:ext cx="10269126" cy="74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2154825" y="1957175"/>
            <a:ext cx="52548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logo_wild_code_school (2).png"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03" y="201963"/>
            <a:ext cx="900381" cy="28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3_Breadcrumb_1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cone_wild_code_school.png" id="81" name="Google Shape;8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777" y="213879"/>
            <a:ext cx="411606" cy="300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83" name="Google Shape;83;p17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4_Breadcrumb_2">
  <p:cSld name="TITLE_ONL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3" type="title"/>
          </p:nvPr>
        </p:nvSpPr>
        <p:spPr>
          <a:xfrm>
            <a:off x="2618650" y="2315078"/>
            <a:ext cx="3906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4" type="title"/>
          </p:nvPr>
        </p:nvSpPr>
        <p:spPr>
          <a:xfrm>
            <a:off x="269675" y="1661700"/>
            <a:ext cx="68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5" type="title"/>
          </p:nvPr>
        </p:nvSpPr>
        <p:spPr>
          <a:xfrm>
            <a:off x="269675" y="948850"/>
            <a:ext cx="68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ExtraBold"/>
              <a:buNone/>
              <a:defRPr sz="19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cone_wild_code_school.png"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777" y="213879"/>
            <a:ext cx="411606" cy="300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8" name="Google Shape;98;p18"/>
          <p:cNvCxnSpPr/>
          <p:nvPr/>
        </p:nvCxnSpPr>
        <p:spPr>
          <a:xfrm>
            <a:off x="371982" y="1410128"/>
            <a:ext cx="1354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99" name="Google Shape;99;p18"/>
          <p:cNvSpPr txBox="1"/>
          <p:nvPr>
            <p:ph idx="9" type="title"/>
          </p:nvPr>
        </p:nvSpPr>
        <p:spPr>
          <a:xfrm>
            <a:off x="1722750" y="2322878"/>
            <a:ext cx="20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2600"/>
              <a:buFont typeface="Montserrat ExtraBold"/>
              <a:buNone/>
              <a:defRPr sz="26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5_Breadcrumb_3">
  <p:cSld name="TITLE_ONLY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7666475" y="2014318"/>
            <a:ext cx="20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2600"/>
              <a:buFont typeface="Montserrat ExtraBold"/>
              <a:buNone/>
              <a:defRPr sz="26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2" type="title"/>
          </p:nvPr>
        </p:nvSpPr>
        <p:spPr>
          <a:xfrm>
            <a:off x="5936150" y="1262919"/>
            <a:ext cx="20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146B"/>
              </a:buClr>
              <a:buSzPts val="2600"/>
              <a:buFont typeface="Montserrat ExtraBold"/>
              <a:buNone/>
              <a:defRPr sz="2600">
                <a:solidFill>
                  <a:srgbClr val="F7146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3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4" name="Google Shape;104;p19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69803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05" name="Google Shape;105;p19"/>
          <p:cNvSpPr txBox="1"/>
          <p:nvPr>
            <p:ph idx="4" type="title"/>
          </p:nvPr>
        </p:nvSpPr>
        <p:spPr>
          <a:xfrm>
            <a:off x="269675" y="2159100"/>
            <a:ext cx="42705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5"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6" type="title"/>
          </p:nvPr>
        </p:nvSpPr>
        <p:spPr>
          <a:xfrm>
            <a:off x="269675" y="1661700"/>
            <a:ext cx="68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Medium"/>
              <a:buNone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7" type="title"/>
          </p:nvPr>
        </p:nvSpPr>
        <p:spPr>
          <a:xfrm>
            <a:off x="269675" y="948850"/>
            <a:ext cx="68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ExtraBold"/>
              <a:buNone/>
              <a:defRPr sz="19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cone_wild_code_school.png"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777" y="213879"/>
            <a:ext cx="411606" cy="300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11" name="Google Shape;111;p19"/>
          <p:cNvSpPr txBox="1"/>
          <p:nvPr>
            <p:ph idx="8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9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3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4" name="Google Shape;114;p19"/>
          <p:cNvCxnSpPr/>
          <p:nvPr/>
        </p:nvCxnSpPr>
        <p:spPr>
          <a:xfrm>
            <a:off x="371982" y="1410128"/>
            <a:ext cx="1354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5" name="Google Shape;115;p19"/>
          <p:cNvSpPr txBox="1"/>
          <p:nvPr>
            <p:ph idx="14" type="title"/>
          </p:nvPr>
        </p:nvSpPr>
        <p:spPr>
          <a:xfrm>
            <a:off x="6272700" y="1255119"/>
            <a:ext cx="165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cxnSp>
        <p:nvCxnSpPr>
          <p:cNvPr id="116" name="Google Shape;116;p19"/>
          <p:cNvCxnSpPr/>
          <p:nvPr/>
        </p:nvCxnSpPr>
        <p:spPr>
          <a:xfrm>
            <a:off x="371982" y="1410128"/>
            <a:ext cx="1354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7" name="Google Shape;117;p19"/>
          <p:cNvSpPr txBox="1"/>
          <p:nvPr>
            <p:ph idx="15" type="title"/>
          </p:nvPr>
        </p:nvSpPr>
        <p:spPr>
          <a:xfrm>
            <a:off x="5930150" y="2006518"/>
            <a:ext cx="16551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7_Breadcrumb_img">
  <p:cSld name="TITLE_ONLY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340200" y="1564100"/>
            <a:ext cx="3943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ExtraBold"/>
              <a:buNone/>
              <a:defRPr sz="19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1" name="Google Shape;121;p20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>
                <a:alpha val="69803"/>
              </a:srgbClr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2" name="Google Shape;122;p20"/>
          <p:cNvSpPr txBox="1"/>
          <p:nvPr>
            <p:ph idx="3"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cone_wild_code_school.png"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777" y="213879"/>
            <a:ext cx="411606" cy="300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25" name="Google Shape;125;p20"/>
          <p:cNvSpPr txBox="1"/>
          <p:nvPr>
            <p:ph idx="4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6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8" name="Google Shape;128;p20"/>
          <p:cNvCxnSpPr/>
          <p:nvPr/>
        </p:nvCxnSpPr>
        <p:spPr>
          <a:xfrm>
            <a:off x="1398086" y="1993275"/>
            <a:ext cx="908700" cy="0"/>
          </a:xfrm>
          <a:prstGeom prst="straightConnector1">
            <a:avLst/>
          </a:prstGeom>
          <a:noFill/>
          <a:ln cap="flat" cmpd="sng" w="25400">
            <a:solidFill>
              <a:srgbClr val="000000">
                <a:alpha val="49803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9" name="Google Shape;129;p20"/>
          <p:cNvSpPr txBox="1"/>
          <p:nvPr>
            <p:ph idx="7" type="title"/>
          </p:nvPr>
        </p:nvSpPr>
        <p:spPr>
          <a:xfrm>
            <a:off x="1340200" y="2159100"/>
            <a:ext cx="29301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0" name="Google Shape;130;p20"/>
          <p:cNvSpPr/>
          <p:nvPr>
            <p:ph idx="8" type="pic"/>
          </p:nvPr>
        </p:nvSpPr>
        <p:spPr>
          <a:xfrm>
            <a:off x="4546300" y="1181175"/>
            <a:ext cx="4029000" cy="3535200"/>
          </a:xfrm>
          <a:prstGeom prst="roundRect">
            <a:avLst>
              <a:gd fmla="val 297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9_Left_frame_title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-29416" y="-32149"/>
            <a:ext cx="801900" cy="53082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133" name="Google Shape;133;p21"/>
          <p:cNvPicPr preferRelativeResize="0"/>
          <p:nvPr/>
        </p:nvPicPr>
        <p:blipFill rotWithShape="1">
          <a:blip r:embed="rId2">
            <a:alphaModFix/>
          </a:blip>
          <a:srcRect b="0" l="0" r="51811" t="0"/>
          <a:stretch/>
        </p:blipFill>
        <p:spPr>
          <a:xfrm>
            <a:off x="145677" y="209096"/>
            <a:ext cx="451888" cy="30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971856" y="405433"/>
            <a:ext cx="6814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ExtraBold"/>
              <a:buNone/>
              <a:defRPr sz="19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5" name="Google Shape;135;p21"/>
          <p:cNvCxnSpPr/>
          <p:nvPr/>
        </p:nvCxnSpPr>
        <p:spPr>
          <a:xfrm>
            <a:off x="1074163" y="866710"/>
            <a:ext cx="1354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2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→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→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1_Title_big_logo_blue">
  <p:cSld name="CUSTOM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blue.png" id="139" name="Google Shape;1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7178" y="-1015372"/>
            <a:ext cx="5659460" cy="4128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2_Title_big_card_blue">
  <p:cSld name="CUSTOM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ue_card.png" id="143" name="Google Shape;1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2293" y="507477"/>
            <a:ext cx="2937564" cy="39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3_Breadcrumb_card_blue">
  <p:cSld name="TITLE_ONLY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4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46" name="Google Shape;146;p24"/>
          <p:cNvSpPr/>
          <p:nvPr/>
        </p:nvSpPr>
        <p:spPr>
          <a:xfrm>
            <a:off x="2787605" y="495564"/>
            <a:ext cx="411588" cy="2381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8627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3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4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blue_card.png" id="152" name="Google Shape;15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8" y="206614"/>
            <a:ext cx="451006" cy="60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4_Title_big_logo_green">
  <p:cSld name="CUSTOM_1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green.png" id="156" name="Google Shape;15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0822" y="-953345"/>
            <a:ext cx="5558949" cy="4055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5_Title_big_card_green">
  <p:cSld name="CUSTOM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green_card.png" id="160" name="Google Shape;16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2293" y="507477"/>
            <a:ext cx="2937564" cy="39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6_Breadcrumb_card_green">
  <p:cSld name="TITLE_ONLY_2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27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63" name="Google Shape;163;p27"/>
          <p:cNvSpPr/>
          <p:nvPr/>
        </p:nvSpPr>
        <p:spPr>
          <a:xfrm>
            <a:off x="2787605" y="495564"/>
            <a:ext cx="411588" cy="2381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8627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3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4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green_card.png" id="169" name="Google Shape;1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8" y="206614"/>
            <a:ext cx="451006" cy="60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7_Title_big_logo_purple">
  <p:cSld name="CUSTOM_1_1_1_2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icone_wild_code_school_purple.png" id="173" name="Google Shape;17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6285" y="-967760"/>
            <a:ext cx="5613778" cy="409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8_Title_big_card_purple">
  <p:cSld name="CUSTOM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purple_card.png" id="177" name="Google Shape;17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2293" y="507477"/>
            <a:ext cx="2937564" cy="39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9_Breadcrumb_card_purple">
  <p:cSld name="TITLE_ONLY_2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0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80" name="Google Shape;180;p30"/>
          <p:cNvSpPr/>
          <p:nvPr/>
        </p:nvSpPr>
        <p:spPr>
          <a:xfrm>
            <a:off x="2787605" y="495564"/>
            <a:ext cx="411588" cy="2381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8627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3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4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purple_card.png" id="186" name="Google Shape;1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8" y="206614"/>
            <a:ext cx="451006" cy="60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0_Title_big_logo_black">
  <p:cSld name="CUSTOM_1_1_1_2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7175" y="-1015400"/>
            <a:ext cx="5679831" cy="417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12_Title_big_card_blue">
  <p:cSld name="CUSTOM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ue_card.png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2293" y="507477"/>
            <a:ext cx="2937564" cy="39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1_Title_big_card_black">
  <p:cSld name="CUSTOM_1_1_1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048100" y="3010150"/>
            <a:ext cx="40968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 Medium"/>
              <a:buNone/>
              <a:defRPr sz="1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2" type="title"/>
          </p:nvPr>
        </p:nvSpPr>
        <p:spPr>
          <a:xfrm>
            <a:off x="1048100" y="105237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 ExtraBold"/>
              <a:buNone/>
              <a:defRPr sz="3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descr="black_card.png"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42293" y="507477"/>
            <a:ext cx="2937564" cy="391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22_Breadcrumb_card_black">
  <p:cSld name="TITLE_ONLY_2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3"/>
          <p:cNvCxnSpPr/>
          <p:nvPr/>
        </p:nvCxnSpPr>
        <p:spPr>
          <a:xfrm>
            <a:off x="712915" y="507470"/>
            <a:ext cx="79011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197" name="Google Shape;197;p33"/>
          <p:cNvSpPr/>
          <p:nvPr/>
        </p:nvSpPr>
        <p:spPr>
          <a:xfrm>
            <a:off x="2787605" y="495564"/>
            <a:ext cx="411588" cy="23814"/>
          </a:xfrm>
          <a:custGeom>
            <a:rect b="b" l="l" r="r" t="t"/>
            <a:pathLst>
              <a:path extrusionOk="0" h="21600" w="21600">
                <a:moveTo>
                  <a:pt x="955" y="21600"/>
                </a:moveTo>
                <a:lnTo>
                  <a:pt x="20645" y="21600"/>
                </a:lnTo>
                <a:cubicBezTo>
                  <a:pt x="20917" y="21600"/>
                  <a:pt x="21080" y="21600"/>
                  <a:pt x="21189" y="20949"/>
                </a:cubicBezTo>
                <a:cubicBezTo>
                  <a:pt x="21362" y="19857"/>
                  <a:pt x="21499" y="17494"/>
                  <a:pt x="21562" y="14494"/>
                </a:cubicBezTo>
                <a:cubicBezTo>
                  <a:pt x="21587" y="13310"/>
                  <a:pt x="21600" y="12060"/>
                  <a:pt x="21600" y="10800"/>
                </a:cubicBezTo>
                <a:cubicBezTo>
                  <a:pt x="21600" y="9540"/>
                  <a:pt x="21587" y="8290"/>
                  <a:pt x="21562" y="7106"/>
                </a:cubicBezTo>
                <a:cubicBezTo>
                  <a:pt x="21499" y="4106"/>
                  <a:pt x="21362" y="1743"/>
                  <a:pt x="21189" y="651"/>
                </a:cubicBezTo>
                <a:cubicBezTo>
                  <a:pt x="21080" y="0"/>
                  <a:pt x="20917" y="0"/>
                  <a:pt x="20645" y="0"/>
                </a:cubicBezTo>
                <a:lnTo>
                  <a:pt x="955" y="0"/>
                </a:lnTo>
                <a:cubicBezTo>
                  <a:pt x="683" y="0"/>
                  <a:pt x="520" y="0"/>
                  <a:pt x="411" y="651"/>
                </a:cubicBezTo>
                <a:cubicBezTo>
                  <a:pt x="238" y="1743"/>
                  <a:pt x="101" y="4106"/>
                  <a:pt x="38" y="7106"/>
                </a:cubicBezTo>
                <a:cubicBezTo>
                  <a:pt x="13" y="8290"/>
                  <a:pt x="0" y="9540"/>
                  <a:pt x="0" y="10800"/>
                </a:cubicBezTo>
                <a:cubicBezTo>
                  <a:pt x="0" y="12060"/>
                  <a:pt x="13" y="13310"/>
                  <a:pt x="38" y="14494"/>
                </a:cubicBezTo>
                <a:cubicBezTo>
                  <a:pt x="101" y="17494"/>
                  <a:pt x="238" y="19857"/>
                  <a:pt x="411" y="20949"/>
                </a:cubicBezTo>
                <a:cubicBezTo>
                  <a:pt x="520" y="21600"/>
                  <a:pt x="683" y="21600"/>
                  <a:pt x="955" y="21600"/>
                </a:cubicBezTo>
                <a:close/>
              </a:path>
            </a:pathLst>
          </a:custGeom>
          <a:solidFill>
            <a:srgbClr val="000000">
              <a:alpha val="68627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>
          <a:xfrm>
            <a:off x="24586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2" type="title"/>
          </p:nvPr>
        </p:nvSpPr>
        <p:spPr>
          <a:xfrm>
            <a:off x="343135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3" type="title"/>
          </p:nvPr>
        </p:nvSpPr>
        <p:spPr>
          <a:xfrm>
            <a:off x="4270325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4" type="title"/>
          </p:nvPr>
        </p:nvSpPr>
        <p:spPr>
          <a:xfrm>
            <a:off x="51936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5" type="title"/>
          </p:nvPr>
        </p:nvSpPr>
        <p:spPr>
          <a:xfrm>
            <a:off x="6082000" y="18900"/>
            <a:ext cx="1069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 SemiBold"/>
              <a:buNone/>
              <a:defRPr sz="9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black_card.png" id="203" name="Google Shape;20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48" y="206614"/>
            <a:ext cx="451006" cy="60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2" name="Google Shape;232;p3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4">
  <p:cSld name="TITLE_1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">
  <p:cSld name="TITLE_1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500"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500"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500"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5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500"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500"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500"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500"/>
            </a:lvl9pPr>
          </a:lstStyle>
          <a:p/>
        </p:txBody>
      </p:sp>
      <p:sp>
        <p:nvSpPr>
          <p:cNvPr id="241" name="Google Shape;241;p40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9pPr>
          </a:lstStyle>
          <a:p/>
        </p:txBody>
      </p:sp>
      <p:sp>
        <p:nvSpPr>
          <p:cNvPr id="242" name="Google Shape;242;p40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500"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500"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500"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500"/>
            </a:lvl9pPr>
          </a:lstStyle>
          <a:p/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 1">
  <p:cSld name="TITLE_1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48" name="Google Shape;248;p4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909403" y="806466"/>
            <a:ext cx="377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800"/>
              <a:buNone/>
              <a:defRPr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09403" y="2890884"/>
            <a:ext cx="3100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 rot="10800000">
            <a:off x="4563480" y="2764605"/>
            <a:ext cx="0" cy="86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wild_code_school (2).png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575" y="170800"/>
            <a:ext cx="1510900" cy="48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_wild_code_school_purple.png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9850" y="-988225"/>
            <a:ext cx="5574164" cy="40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251" name="Google Shape;251;p4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 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68" name="Google Shape;268;p4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2" name="Google Shape;272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 1">
  <p:cSld name="TITLE_ONLY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age">
  <p:cSld name="TITLE_AND_BOD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200"/>
              <a:buNone/>
              <a:defRPr sz="2200"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3" name="Google Shape;283;p47"/>
          <p:cNvSpPr/>
          <p:nvPr/>
        </p:nvSpPr>
        <p:spPr>
          <a:xfrm>
            <a:off x="-7875" y="-7875"/>
            <a:ext cx="777000" cy="5187000"/>
          </a:xfrm>
          <a:prstGeom prst="rect">
            <a:avLst/>
          </a:prstGeom>
          <a:solidFill>
            <a:srgbClr val="A306B6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76" y="227330"/>
            <a:ext cx="399494" cy="291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7"/>
          <p:cNvCxnSpPr/>
          <p:nvPr/>
        </p:nvCxnSpPr>
        <p:spPr>
          <a:xfrm>
            <a:off x="1167389" y="843298"/>
            <a:ext cx="83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1134000" y="938050"/>
            <a:ext cx="72126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TITLE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ctrTitle"/>
          </p:nvPr>
        </p:nvSpPr>
        <p:spPr>
          <a:xfrm>
            <a:off x="909403" y="806466"/>
            <a:ext cx="377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800"/>
              <a:buNone/>
              <a:defRPr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9" name="Google Shape;289;p48"/>
          <p:cNvSpPr txBox="1"/>
          <p:nvPr>
            <p:ph idx="1" type="subTitle"/>
          </p:nvPr>
        </p:nvSpPr>
        <p:spPr>
          <a:xfrm>
            <a:off x="909403" y="2890884"/>
            <a:ext cx="3100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ontserrat"/>
              <a:buNone/>
              <a:defRPr sz="2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0" name="Google Shape;2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291" name="Google Shape;291;p48"/>
          <p:cNvCxnSpPr/>
          <p:nvPr/>
        </p:nvCxnSpPr>
        <p:spPr>
          <a:xfrm rot="10800000">
            <a:off x="4563480" y="2764605"/>
            <a:ext cx="0" cy="86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wild_code_school (2).png" id="292" name="Google Shape;29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575" y="170800"/>
            <a:ext cx="1510900" cy="48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e_wild_code_school_purple.png"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9850" y="-988225"/>
            <a:ext cx="5574164" cy="40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">
  <p:cSld name="TITLE_AND_BODY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1073700" y="2926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200"/>
              <a:buNone/>
              <a:defRPr sz="2200"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icone_wild_code_school_purple.png" id="297" name="Google Shape;29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9850" y="-988225"/>
            <a:ext cx="5574164" cy="40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1135125" y="1014250"/>
            <a:ext cx="57702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99" name="Google Shape;299;p49"/>
          <p:cNvCxnSpPr/>
          <p:nvPr/>
        </p:nvCxnSpPr>
        <p:spPr>
          <a:xfrm>
            <a:off x="1167389" y="843298"/>
            <a:ext cx="83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cone_wild_code_school_purple.png" id="300" name="Google Shape;30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25" y="235080"/>
            <a:ext cx="382601" cy="2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 type="secHead">
  <p:cSld name="SECTION_HEADER"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1740150" y="1922250"/>
            <a:ext cx="566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600"/>
              <a:buNone/>
              <a:defRPr sz="2600">
                <a:solidFill>
                  <a:srgbClr val="A306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4" name="Google Shape;304;p50"/>
          <p:cNvSpPr txBox="1"/>
          <p:nvPr>
            <p:ph idx="1" type="subTitle"/>
          </p:nvPr>
        </p:nvSpPr>
        <p:spPr>
          <a:xfrm>
            <a:off x="2416050" y="2887725"/>
            <a:ext cx="4311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76" y="227330"/>
            <a:ext cx="399494" cy="2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TITLE_AND_BODY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1073700" y="2926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200"/>
              <a:buNone/>
              <a:defRPr sz="2200"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1135125" y="1014250"/>
            <a:ext cx="57702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icone_wild_code_school_purple.png" id="310" name="Google Shape;310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25" y="235080"/>
            <a:ext cx="382601" cy="2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1740150" y="1922250"/>
            <a:ext cx="566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600"/>
              <a:buNone/>
              <a:defRPr sz="2600">
                <a:solidFill>
                  <a:srgbClr val="A306B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2416050" y="2887725"/>
            <a:ext cx="4311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776" y="227330"/>
            <a:ext cx="399494" cy="2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age">
  <p:cSld name="TITLE_AND_BODY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6BEB"/>
              </a:buClr>
              <a:buSzPts val="2200"/>
              <a:buNone/>
              <a:defRPr sz="2200">
                <a:solidFill>
                  <a:srgbClr val="3D6BE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1167389" y="843298"/>
            <a:ext cx="83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1134000" y="938050"/>
            <a:ext cx="72126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6BEB"/>
              </a:buClr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6BEB"/>
              </a:buClr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6BEB"/>
              </a:buClr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-29416" y="-32149"/>
            <a:ext cx="801900" cy="53082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51811" t="0"/>
          <a:stretch/>
        </p:blipFill>
        <p:spPr>
          <a:xfrm>
            <a:off x="145677" y="209096"/>
            <a:ext cx="451888" cy="30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">
  <p:cSld name="TITLE_AND_BODY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1073700" y="2926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200"/>
              <a:buNone/>
              <a:defRPr sz="2200"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icone_wild_code_school_purple.png"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9850" y="-988225"/>
            <a:ext cx="5574164" cy="40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135125" y="1014250"/>
            <a:ext cx="57702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8"/>
          <p:cNvCxnSpPr/>
          <p:nvPr/>
        </p:nvCxnSpPr>
        <p:spPr>
          <a:xfrm>
            <a:off x="1167389" y="843298"/>
            <a:ext cx="83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cone_wild_code_school_purple.png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25" y="235080"/>
            <a:ext cx="382601" cy="2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TITLE_AND_BODY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1073700" y="292625"/>
            <a:ext cx="5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2200"/>
              <a:buNone/>
              <a:defRPr sz="2200">
                <a:solidFill>
                  <a:srgbClr val="A306B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135125" y="1014250"/>
            <a:ext cx="57702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icone_wild_code_school_purple.png"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25" y="235080"/>
            <a:ext cx="382601" cy="2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8_Left_frame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29416" y="-32149"/>
            <a:ext cx="801900" cy="53082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51811" t="0"/>
          <a:stretch/>
        </p:blipFill>
        <p:spPr>
          <a:xfrm>
            <a:off x="145677" y="209096"/>
            <a:ext cx="451888" cy="30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1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26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31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8.xml"/><Relationship Id="rId3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21.xml"/><Relationship Id="rId35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20.xml"/><Relationship Id="rId3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1800"/>
              <a:buFont typeface="Proxima Nova"/>
              <a:buChar char="→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306B6"/>
              </a:buClr>
              <a:buSzPts val="1400"/>
              <a:buFont typeface="Proxima Nova"/>
              <a:buChar char="→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306B6"/>
              </a:buClr>
              <a:buSzPts val="1400"/>
              <a:buFont typeface="Proxima Nova"/>
              <a:buChar char="→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306B6"/>
              </a:buClr>
              <a:buSzPts val="1800"/>
              <a:buFont typeface="Proxima Nova"/>
              <a:buChar char="→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306B6"/>
              </a:buClr>
              <a:buSzPts val="1400"/>
              <a:buFont typeface="Proxima Nova"/>
              <a:buChar char="→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306B6"/>
              </a:buClr>
              <a:buSzPts val="1400"/>
              <a:buFont typeface="Proxima Nova"/>
              <a:buChar char="→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9" name="Google Shape;27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Relationship Id="rId5" Type="http://schemas.openxmlformats.org/officeDocument/2006/relationships/image" Target="../media/image22.gif"/><Relationship Id="rId6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ild_code_school (2).png" id="315" name="Google Shape;315;p52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147153" y="1298625"/>
            <a:ext cx="1439049" cy="92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2"/>
          <p:cNvCxnSpPr/>
          <p:nvPr/>
        </p:nvCxnSpPr>
        <p:spPr>
          <a:xfrm rot="10800000">
            <a:off x="4147155" y="2605314"/>
            <a:ext cx="0" cy="863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7" name="Google Shape;317;p52"/>
          <p:cNvSpPr txBox="1"/>
          <p:nvPr/>
        </p:nvSpPr>
        <p:spPr>
          <a:xfrm>
            <a:off x="4028025" y="2605325"/>
            <a:ext cx="1677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Cours</a:t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-FR" sz="1000" u="none" cap="none" strike="noStrike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HTML/CSS</a:t>
            </a:r>
            <a:endParaRPr b="1" i="0" sz="1000" u="none" cap="none" strike="noStrike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cone_wild_code_school_blue.png" id="318" name="Google Shape;31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8107" y="1298625"/>
            <a:ext cx="1263496" cy="9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61"/>
          <p:cNvCxnSpPr>
            <a:stCxn id="386" idx="0"/>
          </p:cNvCxnSpPr>
          <p:nvPr/>
        </p:nvCxnSpPr>
        <p:spPr>
          <a:xfrm rot="10800000">
            <a:off x="3954162" y="3163210"/>
            <a:ext cx="0" cy="251100"/>
          </a:xfrm>
          <a:prstGeom prst="straightConnector1">
            <a:avLst/>
          </a:prstGeom>
          <a:noFill/>
          <a:ln cap="flat" cmpd="sng" w="25400">
            <a:solidFill>
              <a:srgbClr val="D3B7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61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attributs</a:t>
            </a:r>
            <a:endParaRPr/>
          </a:p>
        </p:txBody>
      </p:sp>
      <p:sp>
        <p:nvSpPr>
          <p:cNvPr id="388" name="Google Shape;388;p61"/>
          <p:cNvSpPr txBox="1"/>
          <p:nvPr>
            <p:ph idx="4294967295" type="body"/>
          </p:nvPr>
        </p:nvSpPr>
        <p:spPr>
          <a:xfrm>
            <a:off x="786150" y="1261700"/>
            <a:ext cx="7618234" cy="17615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Un </a:t>
            </a:r>
            <a:r>
              <a:rPr b="1" lang="fr-FR">
                <a:solidFill>
                  <a:schemeClr val="accent1"/>
                </a:solidFill>
              </a:rPr>
              <a:t>attribut</a:t>
            </a:r>
            <a:r>
              <a:rPr lang="fr-FR"/>
              <a:t> est situé dans la </a:t>
            </a:r>
            <a:r>
              <a:rPr b="1" lang="fr-FR"/>
              <a:t>balise</a:t>
            </a:r>
            <a:r>
              <a:rPr lang="fr-FR"/>
              <a:t> </a:t>
            </a:r>
            <a:r>
              <a:rPr b="1" lang="fr-FR"/>
              <a:t>ouvrante</a:t>
            </a:r>
            <a:r>
              <a:rPr lang="fr-FR"/>
              <a:t> d’une </a:t>
            </a:r>
            <a:r>
              <a:rPr b="1" lang="fr-FR"/>
              <a:t>balise</a:t>
            </a:r>
            <a:r>
              <a:rPr lang="fr-FR"/>
              <a:t> </a:t>
            </a:r>
            <a:r>
              <a:rPr b="1" lang="fr-FR"/>
              <a:t>en paire</a:t>
            </a:r>
            <a:r>
              <a:rPr lang="fr-FR"/>
              <a:t>, ou </a:t>
            </a:r>
            <a:r>
              <a:rPr b="1" lang="fr-FR"/>
              <a:t>directement</a:t>
            </a:r>
            <a:r>
              <a:rPr lang="fr-FR"/>
              <a:t> dans une </a:t>
            </a:r>
            <a:r>
              <a:rPr b="1" lang="fr-FR"/>
              <a:t>balise orpheline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Voici un exemple avec la balise 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&lt;img&gt;</a:t>
            </a:r>
            <a:r>
              <a:rPr lang="fr-FR"/>
              <a:t>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</a:t>
            </a:r>
            <a:r>
              <a:rPr b="0" lang="fr-FR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src=</a:t>
            </a:r>
            <a:r>
              <a:rPr b="0" lang="fr-FR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"logo.png"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endParaRPr/>
          </a:p>
        </p:txBody>
      </p:sp>
      <p:cxnSp>
        <p:nvCxnSpPr>
          <p:cNvPr id="389" name="Google Shape;389;p61"/>
          <p:cNvCxnSpPr/>
          <p:nvPr/>
        </p:nvCxnSpPr>
        <p:spPr>
          <a:xfrm>
            <a:off x="3039762" y="3414310"/>
            <a:ext cx="1795849" cy="0"/>
          </a:xfrm>
          <a:prstGeom prst="straightConnector1">
            <a:avLst/>
          </a:prstGeom>
          <a:noFill/>
          <a:ln cap="flat" cmpd="sng" w="25400">
            <a:solidFill>
              <a:srgbClr val="D3B7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61"/>
          <p:cNvSpPr txBox="1"/>
          <p:nvPr/>
        </p:nvSpPr>
        <p:spPr>
          <a:xfrm>
            <a:off x="2948918" y="3414310"/>
            <a:ext cx="20104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Nom de l’attribut</a:t>
            </a:r>
            <a:endParaRPr b="0" i="0" sz="1400" u="none" cap="none" strike="noStrike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cxnSp>
        <p:nvCxnSpPr>
          <p:cNvPr id="390" name="Google Shape;390;p61"/>
          <p:cNvCxnSpPr>
            <a:stCxn id="391" idx="0"/>
          </p:cNvCxnSpPr>
          <p:nvPr/>
        </p:nvCxnSpPr>
        <p:spPr>
          <a:xfrm rot="10800000">
            <a:off x="5363292" y="3163404"/>
            <a:ext cx="0" cy="794400"/>
          </a:xfrm>
          <a:prstGeom prst="straightConnector1">
            <a:avLst/>
          </a:prstGeom>
          <a:noFill/>
          <a:ln cap="flat" cmpd="sng" w="25400">
            <a:solidFill>
              <a:srgbClr val="9AA83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61"/>
          <p:cNvSpPr txBox="1"/>
          <p:nvPr/>
        </p:nvSpPr>
        <p:spPr>
          <a:xfrm>
            <a:off x="4196947" y="3957804"/>
            <a:ext cx="2332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Valeur de l’attribut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61"/>
          <p:cNvCxnSpPr/>
          <p:nvPr/>
        </p:nvCxnSpPr>
        <p:spPr>
          <a:xfrm>
            <a:off x="4283672" y="3957096"/>
            <a:ext cx="2133600" cy="0"/>
          </a:xfrm>
          <a:prstGeom prst="straightConnector1">
            <a:avLst/>
          </a:prstGeom>
          <a:noFill/>
          <a:ln cap="flat" cmpd="sng" w="25400">
            <a:solidFill>
              <a:srgbClr val="9AA83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61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94" name="Google Shape;394;p61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3- </a:t>
            </a:r>
            <a:r>
              <a:rPr b="0" lang="fr-FR"/>
              <a:t>La structure d’une page HTML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La structure de base d’une page HTML </a:t>
            </a:r>
            <a:endParaRPr/>
          </a:p>
        </p:txBody>
      </p:sp>
      <p:sp>
        <p:nvSpPr>
          <p:cNvPr id="405" name="Google Shape;405;p63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6" name="Google Shape;406;p63"/>
          <p:cNvSpPr txBox="1"/>
          <p:nvPr/>
        </p:nvSpPr>
        <p:spPr>
          <a:xfrm>
            <a:off x="786150" y="1261700"/>
            <a:ext cx="5724644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&lt;!DOCTYPE</a:t>
            </a:r>
            <a:r>
              <a:rPr b="0" i="0" lang="fr-FR" sz="2000" u="none" cap="none" strike="noStrike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html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&lt;html</a:t>
            </a:r>
            <a:r>
              <a:rPr b="0" i="0" lang="fr-FR" sz="2000" u="none" cap="none" strike="noStrike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lang=</a:t>
            </a:r>
            <a:r>
              <a:rPr b="0" i="0" lang="fr-FR" sz="2000" u="none" cap="none" strike="noStrike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"fr"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&lt;head&gt;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&lt;meta</a:t>
            </a:r>
            <a:r>
              <a:rPr b="0" i="0" lang="fr-FR" sz="2000" u="none" cap="none" strike="noStrike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charset=</a:t>
            </a:r>
            <a:r>
              <a:rPr b="0" i="0" lang="fr-FR" sz="2000" u="none" cap="none" strike="noStrike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"utf-8"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&lt;title&gt;</a:t>
            </a: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Titre de Page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&lt;/title&gt;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&lt;/head&gt;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&lt;body&gt;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    </a:t>
            </a: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&lt;/body&gt;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&lt;/html&gt;</a:t>
            </a:r>
            <a:endParaRPr b="0" i="0" sz="2000" u="none" cap="none" strike="noStrike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3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08" name="Google Shape;408;p63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4- </a:t>
            </a:r>
            <a:r>
              <a:rPr b="0" lang="fr-FR"/>
              <a:t>Les commentaires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/>
          <p:nvPr/>
        </p:nvSpPr>
        <p:spPr>
          <a:xfrm>
            <a:off x="6447425" y="7134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5"/>
          <p:cNvSpPr txBox="1"/>
          <p:nvPr>
            <p:ph idx="4294967295" type="ctrTitle"/>
          </p:nvPr>
        </p:nvSpPr>
        <p:spPr>
          <a:xfrm>
            <a:off x="1255175" y="1055931"/>
            <a:ext cx="504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i="0" lang="fr-FR" sz="44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Les commentaires</a:t>
            </a:r>
            <a:endParaRPr b="1" i="0" sz="4400" u="none" cap="none" strike="noStrik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0" name="Google Shape;420;p65"/>
          <p:cNvSpPr txBox="1"/>
          <p:nvPr>
            <p:ph idx="4294967295" type="subTitle"/>
          </p:nvPr>
        </p:nvSpPr>
        <p:spPr>
          <a:xfrm>
            <a:off x="1255174" y="2215731"/>
            <a:ext cx="49449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sont des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textes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qui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seront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affichés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 le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navigateur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Leur but est d’expliquer le code.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65"/>
          <p:cNvCxnSpPr/>
          <p:nvPr/>
        </p:nvCxnSpPr>
        <p:spPr>
          <a:xfrm flipH="1" rot="10800000">
            <a:off x="7527074" y="3447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65"/>
          <p:cNvCxnSpPr/>
          <p:nvPr/>
        </p:nvCxnSpPr>
        <p:spPr>
          <a:xfrm flipH="1">
            <a:off x="8173525" y="9859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65"/>
          <p:cNvCxnSpPr>
            <a:endCxn id="418" idx="6"/>
          </p:cNvCxnSpPr>
          <p:nvPr/>
        </p:nvCxnSpPr>
        <p:spPr>
          <a:xfrm rot="10800000">
            <a:off x="8323025" y="16398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65"/>
          <p:cNvSpPr/>
          <p:nvPr/>
        </p:nvSpPr>
        <p:spPr>
          <a:xfrm>
            <a:off x="6597183" y="8613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5"/>
          <p:cNvSpPr/>
          <p:nvPr/>
        </p:nvSpPr>
        <p:spPr>
          <a:xfrm>
            <a:off x="7008886" y="1239831"/>
            <a:ext cx="870714" cy="792003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5"/>
          <p:cNvSpPr txBox="1"/>
          <p:nvPr/>
        </p:nvSpPr>
        <p:spPr>
          <a:xfrm>
            <a:off x="1255173" y="3875057"/>
            <a:ext cx="5042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&lt;!-- commentaire --&gt;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5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28" name="Google Shape;428;p65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5- </a:t>
            </a:r>
            <a:r>
              <a:rPr b="0" lang="fr-FR"/>
              <a:t>Les balises de texte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balises paragraphes</a:t>
            </a:r>
            <a:endParaRPr/>
          </a:p>
        </p:txBody>
      </p:sp>
      <p:sp>
        <p:nvSpPr>
          <p:cNvPr id="439" name="Google Shape;439;p67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qui permettent de délimiter des </a:t>
            </a:r>
            <a:r>
              <a:rPr b="1" lang="fr-FR"/>
              <a:t>paragraphes</a:t>
            </a:r>
            <a:r>
              <a:rPr lang="fr-FR"/>
              <a:t> sont 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&lt;p&gt;</a:t>
            </a:r>
            <a:r>
              <a:rPr b="0" lang="fr-FR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Mon paragraphe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&lt;/p&gt;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fr-FR"/>
              <a:t>La balise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&lt;/p&gt;</a:t>
            </a:r>
            <a:r>
              <a:rPr lang="fr-FR"/>
              <a:t> </a:t>
            </a:r>
            <a:r>
              <a:rPr b="1" lang="fr-FR"/>
              <a:t>implique</a:t>
            </a:r>
            <a:r>
              <a:rPr lang="fr-FR"/>
              <a:t> un </a:t>
            </a:r>
            <a:r>
              <a:rPr b="1" lang="fr-FR"/>
              <a:t>retour à la ligne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Si l’on souhaite </a:t>
            </a:r>
            <a:r>
              <a:rPr b="1" lang="fr-FR"/>
              <a:t>effectuer</a:t>
            </a:r>
            <a:r>
              <a:rPr lang="fr-FR"/>
              <a:t> un </a:t>
            </a:r>
            <a:r>
              <a:rPr b="1" lang="fr-FR"/>
              <a:t>retour à la ligne sans</a:t>
            </a:r>
            <a:r>
              <a:rPr lang="fr-FR"/>
              <a:t> créer un </a:t>
            </a:r>
            <a:r>
              <a:rPr b="1" lang="fr-FR"/>
              <a:t>paragraphe</a:t>
            </a:r>
            <a:r>
              <a:rPr lang="fr-FR"/>
              <a:t>, il faut utiliser la balise :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&lt;br&gt;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0" name="Google Shape;440;p67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titres</a:t>
            </a:r>
            <a:endParaRPr/>
          </a:p>
        </p:txBody>
      </p:sp>
      <p:sp>
        <p:nvSpPr>
          <p:cNvPr id="447" name="Google Shape;447;p68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de </a:t>
            </a:r>
            <a:r>
              <a:rPr b="1" lang="fr-FR"/>
              <a:t>titres</a:t>
            </a:r>
            <a:r>
              <a:rPr lang="fr-FR"/>
              <a:t> vont de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&lt;h1&gt;&lt;/h1&gt;</a:t>
            </a:r>
            <a:r>
              <a:rPr lang="fr-FR"/>
              <a:t> à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&lt;h6&gt;&lt;/h6&gt;</a:t>
            </a:r>
            <a:r>
              <a:rPr lang="fr-FR"/>
              <a:t>, ce qui permet de </a:t>
            </a:r>
            <a:r>
              <a:rPr b="1" lang="fr-FR"/>
              <a:t>hiérarchiser</a:t>
            </a:r>
            <a:r>
              <a:rPr lang="fr-FR"/>
              <a:t> l’</a:t>
            </a:r>
            <a:r>
              <a:rPr b="1" lang="fr-FR"/>
              <a:t>importance</a:t>
            </a:r>
            <a:r>
              <a:rPr lang="fr-FR"/>
              <a:t> des </a:t>
            </a:r>
            <a:r>
              <a:rPr b="1" lang="fr-FR"/>
              <a:t>titres</a:t>
            </a:r>
            <a:r>
              <a:rPr lang="fr-FR"/>
              <a:t>, du plus important au moins important.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Voici un exemple de titre 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&lt;h1&gt;</a:t>
            </a:r>
            <a:r>
              <a:rPr b="0" lang="fr-FR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Mon titre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&lt;/h1&gt;</a:t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8" name="Google Shape;448;p68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49" name="Google Shape;449;p68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Mise en avant du texte important</a:t>
            </a:r>
            <a:endParaRPr/>
          </a:p>
        </p:txBody>
      </p:sp>
      <p:graphicFrame>
        <p:nvGraphicFramePr>
          <p:cNvPr id="455" name="Google Shape;455;p69"/>
          <p:cNvGraphicFramePr/>
          <p:nvPr/>
        </p:nvGraphicFramePr>
        <p:xfrm>
          <a:off x="1312390" y="13858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{2B79E861-C0F6-4326-825F-D4D4219C7E30}</a:tableStyleId>
              </a:tblPr>
              <a:tblGrid>
                <a:gridCol w="3158175"/>
                <a:gridCol w="3361050"/>
              </a:tblGrid>
              <a:tr h="5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fr-FR" sz="2400" u="none" cap="none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Balises</a:t>
                      </a:r>
                      <a:endParaRPr sz="2400" u="none" cap="none" strike="noStrike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fr-FR" sz="2400" u="none" cap="none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Interprétation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fr-FR" sz="2400" u="none" cap="none" strike="noStrike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par le navigateur</a:t>
                      </a:r>
                      <a:endParaRPr sz="2400" u="none" cap="none" strike="noStrike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fr-FR" sz="2000" u="none" cap="none" strike="noStrike">
                          <a:solidFill>
                            <a:srgbClr val="6089B4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&lt;strong&gt;&lt;/strong&gt;</a:t>
                      </a:r>
                      <a:endParaRPr b="0" i="0" sz="2000" u="none" cap="none" strike="noStrike">
                        <a:solidFill>
                          <a:srgbClr val="6089B4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fr-FR" sz="1600" u="none" cap="none" strike="noStrike">
                          <a:solidFill>
                            <a:srgbClr val="2632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Mettre le texte en gras</a:t>
                      </a:r>
                      <a:endParaRPr b="1" sz="1600" u="none" cap="none" strike="noStrike">
                        <a:solidFill>
                          <a:srgbClr val="2632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fr-FR" sz="2000" u="none" cap="none" strike="noStrike">
                          <a:solidFill>
                            <a:srgbClr val="6089B4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&lt;em&gt;&lt;/em&gt;</a:t>
                      </a:r>
                      <a:endParaRPr sz="1400" u="none" cap="none" strike="noStrike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fr-FR" sz="1600" u="none" cap="none" strike="noStrike">
                          <a:solidFill>
                            <a:srgbClr val="2632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Mettre le texte en italique</a:t>
                      </a:r>
                      <a:endParaRPr b="1" sz="1600" u="none" cap="none" strike="noStrike">
                        <a:solidFill>
                          <a:srgbClr val="2632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fr-FR" sz="2000" u="none" cap="none" strike="noStrike">
                          <a:solidFill>
                            <a:srgbClr val="6089B4"/>
                          </a:solidFill>
                          <a:latin typeface="Source Code Pro Medium"/>
                          <a:ea typeface="Source Code Pro Medium"/>
                          <a:cs typeface="Source Code Pro Medium"/>
                          <a:sym typeface="Source Code Pro Medium"/>
                        </a:rPr>
                        <a:t>&lt;mark&gt;&lt;/mark&gt;</a:t>
                      </a:r>
                      <a:endParaRPr b="0" i="0" sz="2000" u="none" cap="none" strike="noStrike">
                        <a:solidFill>
                          <a:srgbClr val="6089B4"/>
                        </a:solidFill>
                        <a:latin typeface="Source Code Pro Medium"/>
                        <a:ea typeface="Source Code Pro Medium"/>
                        <a:cs typeface="Source Code Pro Medium"/>
                        <a:sym typeface="Source Code Pro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fr-FR" sz="1600" u="none" cap="none" strike="noStrike">
                          <a:solidFill>
                            <a:srgbClr val="2632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Surligner le texte</a:t>
                      </a:r>
                      <a:endParaRPr b="1" sz="1600" u="none" cap="none" strike="noStrike">
                        <a:solidFill>
                          <a:srgbClr val="2632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07D8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456" name="Google Shape;456;p69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57" name="Google Shape;457;p69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6- </a:t>
            </a:r>
            <a:r>
              <a:rPr b="0" lang="fr-FR"/>
              <a:t>Les balises listes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blue.png" id="323" name="Google Shape;3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7178" y="-1015372"/>
            <a:ext cx="5659460" cy="412898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>
            <p:ph type="title"/>
          </p:nvPr>
        </p:nvSpPr>
        <p:spPr>
          <a:xfrm>
            <a:off x="611375" y="21490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fr-FR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HTML</a:t>
            </a:r>
            <a:endParaRPr sz="3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sz="3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t/>
            </a:r>
            <a:endParaRPr b="0" sz="22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i="0" sz="21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listes non ordonnées</a:t>
            </a:r>
            <a:endParaRPr/>
          </a:p>
        </p:txBody>
      </p:sp>
      <p:sp>
        <p:nvSpPr>
          <p:cNvPr id="468" name="Google Shape;468;p71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&lt;ul&gt;&lt;/ul&gt;</a:t>
            </a:r>
            <a:r>
              <a:rPr lang="fr-FR"/>
              <a:t> permettent de </a:t>
            </a:r>
            <a:r>
              <a:rPr b="1" lang="fr-FR"/>
              <a:t>créer</a:t>
            </a:r>
            <a:r>
              <a:rPr lang="fr-FR"/>
              <a:t> une </a:t>
            </a:r>
            <a:r>
              <a:rPr b="1" lang="fr-FR"/>
              <a:t>liste</a:t>
            </a:r>
            <a:r>
              <a:rPr lang="fr-FR"/>
              <a:t> </a:t>
            </a:r>
            <a:r>
              <a:rPr b="1" lang="fr-FR"/>
              <a:t>non ordonnée</a:t>
            </a:r>
            <a:r>
              <a:rPr lang="fr-FR"/>
              <a:t>, soit une </a:t>
            </a:r>
            <a:r>
              <a:rPr b="1" lang="fr-FR"/>
              <a:t>liste à puces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Puis </a:t>
            </a:r>
            <a:r>
              <a:rPr b="1" lang="fr-FR"/>
              <a:t>chaque</a:t>
            </a:r>
            <a:r>
              <a:rPr lang="fr-FR"/>
              <a:t> </a:t>
            </a:r>
            <a:r>
              <a:rPr b="1" lang="fr-FR"/>
              <a:t>élément</a:t>
            </a:r>
            <a:r>
              <a:rPr lang="fr-FR"/>
              <a:t> de votre </a:t>
            </a:r>
            <a:r>
              <a:rPr b="1" lang="fr-FR"/>
              <a:t>liste</a:t>
            </a:r>
            <a:r>
              <a:rPr lang="fr-FR"/>
              <a:t>, sera </a:t>
            </a:r>
            <a:r>
              <a:rPr b="1" lang="fr-FR"/>
              <a:t>délimité</a:t>
            </a:r>
            <a:r>
              <a:rPr lang="fr-FR"/>
              <a:t> par les balises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&lt;li&gt;&lt;/li&gt;</a:t>
            </a:r>
            <a:r>
              <a:rPr lang="fr-FR"/>
              <a:t>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&lt;ul&gt;</a:t>
            </a:r>
            <a:endParaRPr b="0"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	&lt;li&gt;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Excursions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&lt;/li&gt;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	&lt;li&gt;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Randonnée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&lt;/li&gt;</a:t>
            </a:r>
            <a:endParaRPr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&lt;/ul&gt;</a:t>
            </a:r>
            <a:endParaRPr b="0"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9" name="Google Shape;469;p71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70" name="Google Shape;470;p71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listes ordonnées</a:t>
            </a:r>
            <a:endParaRPr/>
          </a:p>
        </p:txBody>
      </p:sp>
      <p:sp>
        <p:nvSpPr>
          <p:cNvPr id="476" name="Google Shape;476;p72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&lt;ol&gt;&lt;/ol&gt;</a:t>
            </a:r>
            <a:r>
              <a:rPr lang="fr-FR"/>
              <a:t> permettent de </a:t>
            </a:r>
            <a:r>
              <a:rPr b="1" lang="fr-FR"/>
              <a:t>créer</a:t>
            </a:r>
            <a:r>
              <a:rPr lang="fr-FR"/>
              <a:t> une </a:t>
            </a:r>
            <a:r>
              <a:rPr b="1" lang="fr-FR"/>
              <a:t>liste</a:t>
            </a:r>
            <a:r>
              <a:rPr lang="fr-FR"/>
              <a:t> </a:t>
            </a:r>
            <a:r>
              <a:rPr b="1" lang="fr-FR"/>
              <a:t>ordonnée</a:t>
            </a:r>
            <a:r>
              <a:rPr lang="fr-FR"/>
              <a:t>, soit une </a:t>
            </a:r>
            <a:r>
              <a:rPr b="1" lang="fr-FR"/>
              <a:t>liste numérotée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Puis </a:t>
            </a:r>
            <a:r>
              <a:rPr b="1" lang="fr-FR"/>
              <a:t>chaque</a:t>
            </a:r>
            <a:r>
              <a:rPr lang="fr-FR"/>
              <a:t> </a:t>
            </a:r>
            <a:r>
              <a:rPr b="1" lang="fr-FR"/>
              <a:t>élément</a:t>
            </a:r>
            <a:r>
              <a:rPr lang="fr-FR"/>
              <a:t> de votre </a:t>
            </a:r>
            <a:r>
              <a:rPr b="1" lang="fr-FR"/>
              <a:t>liste</a:t>
            </a:r>
            <a:r>
              <a:rPr lang="fr-FR"/>
              <a:t>, sera </a:t>
            </a:r>
            <a:r>
              <a:rPr b="1" lang="fr-FR"/>
              <a:t>délimité</a:t>
            </a:r>
            <a:r>
              <a:rPr lang="fr-FR"/>
              <a:t> par les balises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&lt;li&gt;&lt;/li&gt;</a:t>
            </a:r>
            <a:r>
              <a:rPr lang="fr-FR"/>
              <a:t>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&lt;ol&gt;</a:t>
            </a:r>
            <a:endParaRPr b="0"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	&lt;li&gt;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Pick up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&lt;/li&gt;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	&lt;li&gt;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Trajet en bus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&lt;/li&gt;</a:t>
            </a:r>
            <a:endParaRPr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&lt;/ol&gt;</a:t>
            </a:r>
            <a:endParaRPr b="0" sz="2000">
              <a:solidFill>
                <a:srgbClr val="C5C8C6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77" name="Google Shape;477;p72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78" name="Google Shape;478;p72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7- </a:t>
            </a:r>
            <a:r>
              <a:rPr b="0" lang="fr-FR"/>
              <a:t>Les balises lien</a:t>
            </a: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balises lien</a:t>
            </a:r>
            <a:endParaRPr/>
          </a:p>
        </p:txBody>
      </p:sp>
      <p:sp>
        <p:nvSpPr>
          <p:cNvPr id="489" name="Google Shape;489;p74"/>
          <p:cNvSpPr txBox="1"/>
          <p:nvPr>
            <p:ph idx="4294967295" type="body"/>
          </p:nvPr>
        </p:nvSpPr>
        <p:spPr>
          <a:xfrm>
            <a:off x="786150" y="1261700"/>
            <a:ext cx="7618234" cy="2859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&lt;a&gt;&lt;/a&gt;</a:t>
            </a:r>
            <a:r>
              <a:rPr lang="fr-FR"/>
              <a:t> permettent de </a:t>
            </a:r>
            <a:r>
              <a:rPr b="1" lang="fr-FR"/>
              <a:t>créer</a:t>
            </a:r>
            <a:r>
              <a:rPr lang="fr-FR"/>
              <a:t> un </a:t>
            </a:r>
            <a:r>
              <a:rPr b="1" lang="fr-FR"/>
              <a:t>lien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 </a:t>
            </a:r>
            <a:r>
              <a:rPr b="1" lang="fr-FR"/>
              <a:t>texte</a:t>
            </a:r>
            <a:r>
              <a:rPr lang="fr-FR"/>
              <a:t> </a:t>
            </a:r>
            <a:r>
              <a:rPr b="1" lang="fr-FR"/>
              <a:t>affiché</a:t>
            </a:r>
            <a:r>
              <a:rPr lang="fr-FR"/>
              <a:t> par le navigateur sera le texte qui se </a:t>
            </a:r>
            <a:r>
              <a:rPr b="1" lang="fr-FR"/>
              <a:t>situe</a:t>
            </a:r>
            <a:r>
              <a:rPr lang="fr-FR"/>
              <a:t> </a:t>
            </a:r>
            <a:r>
              <a:rPr b="1" lang="fr-FR"/>
              <a:t>entre</a:t>
            </a:r>
            <a:r>
              <a:rPr lang="fr-FR"/>
              <a:t> les deux </a:t>
            </a:r>
            <a:r>
              <a:rPr b="1" lang="fr-FR"/>
              <a:t>balises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Pour </a:t>
            </a:r>
            <a:r>
              <a:rPr b="1" lang="fr-FR"/>
              <a:t>définir</a:t>
            </a:r>
            <a:r>
              <a:rPr lang="fr-FR"/>
              <a:t> le </a:t>
            </a:r>
            <a:r>
              <a:rPr b="1" lang="fr-FR"/>
              <a:t>lien</a:t>
            </a:r>
            <a:r>
              <a:rPr lang="fr-FR"/>
              <a:t>, nous utiliserons l’</a:t>
            </a:r>
            <a:r>
              <a:rPr b="1" lang="fr-FR"/>
              <a:t>attribut</a:t>
            </a:r>
            <a:r>
              <a:rPr lang="fr-FR"/>
              <a:t> </a:t>
            </a:r>
            <a:r>
              <a:rPr b="1" lang="fr-FR">
                <a:solidFill>
                  <a:schemeClr val="accent1"/>
                </a:solidFill>
              </a:rPr>
              <a:t>href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"lien"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lang="fr-FR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Mon texte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/>
          </a:p>
        </p:txBody>
      </p:sp>
      <p:sp>
        <p:nvSpPr>
          <p:cNvPr id="490" name="Google Shape;490;p74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91" name="Google Shape;491;p74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Un lien vers un site web externe</a:t>
            </a:r>
            <a:endParaRPr/>
          </a:p>
        </p:txBody>
      </p:sp>
      <p:sp>
        <p:nvSpPr>
          <p:cNvPr id="497" name="Google Shape;497;p75"/>
          <p:cNvSpPr txBox="1"/>
          <p:nvPr>
            <p:ph idx="4294967295" type="body"/>
          </p:nvPr>
        </p:nvSpPr>
        <p:spPr>
          <a:xfrm>
            <a:off x="786150" y="1261700"/>
            <a:ext cx="7618234" cy="3322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Pour </a:t>
            </a:r>
            <a:r>
              <a:rPr b="1" lang="fr-FR"/>
              <a:t>créer</a:t>
            </a:r>
            <a:r>
              <a:rPr lang="fr-FR"/>
              <a:t> un </a:t>
            </a:r>
            <a:r>
              <a:rPr b="1" lang="fr-FR"/>
              <a:t>lien</a:t>
            </a:r>
            <a:r>
              <a:rPr lang="fr-FR"/>
              <a:t> vers un </a:t>
            </a:r>
            <a:r>
              <a:rPr b="1" lang="fr-FR"/>
              <a:t>site web externe </a:t>
            </a:r>
            <a:r>
              <a:rPr lang="fr-FR"/>
              <a:t>à notre site web, il suffit de </a:t>
            </a:r>
            <a:r>
              <a:rPr b="1" lang="fr-FR"/>
              <a:t>copier</a:t>
            </a:r>
            <a:r>
              <a:rPr lang="fr-FR"/>
              <a:t> l’</a:t>
            </a:r>
            <a:r>
              <a:rPr b="1" lang="fr-FR"/>
              <a:t>URL</a:t>
            </a:r>
            <a:r>
              <a:rPr lang="fr-FR"/>
              <a:t> du site dans l’</a:t>
            </a:r>
            <a:r>
              <a:rPr b="1" lang="fr-FR"/>
              <a:t>attribut </a:t>
            </a:r>
            <a:r>
              <a:rPr b="1" lang="fr-FR">
                <a:solidFill>
                  <a:schemeClr val="accent1"/>
                </a:solidFill>
              </a:rPr>
              <a:t>href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"https://www.google.fr"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Google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/>
          </a:p>
        </p:txBody>
      </p:sp>
      <p:sp>
        <p:nvSpPr>
          <p:cNvPr id="498" name="Google Shape;498;p75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499" name="Google Shape;499;p75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Un lien vers une autre page de notre site web</a:t>
            </a:r>
            <a:endParaRPr/>
          </a:p>
        </p:txBody>
      </p:sp>
      <p:sp>
        <p:nvSpPr>
          <p:cNvPr id="505" name="Google Shape;505;p76"/>
          <p:cNvSpPr txBox="1"/>
          <p:nvPr>
            <p:ph idx="4294967295" type="body"/>
          </p:nvPr>
        </p:nvSpPr>
        <p:spPr>
          <a:xfrm>
            <a:off x="786150" y="1261700"/>
            <a:ext cx="7618234" cy="3322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Pour </a:t>
            </a:r>
            <a:r>
              <a:rPr b="1" lang="fr-FR"/>
              <a:t>créer</a:t>
            </a:r>
            <a:r>
              <a:rPr lang="fr-FR"/>
              <a:t> un </a:t>
            </a:r>
            <a:r>
              <a:rPr b="1" lang="fr-FR"/>
              <a:t>lien</a:t>
            </a:r>
            <a:r>
              <a:rPr lang="fr-FR"/>
              <a:t> vers une </a:t>
            </a:r>
            <a:r>
              <a:rPr b="1" lang="fr-FR"/>
              <a:t>autre</a:t>
            </a:r>
            <a:r>
              <a:rPr lang="fr-FR"/>
              <a:t> </a:t>
            </a:r>
            <a:r>
              <a:rPr b="1" lang="fr-FR"/>
              <a:t>page</a:t>
            </a:r>
            <a:r>
              <a:rPr lang="fr-FR"/>
              <a:t> de </a:t>
            </a:r>
            <a:r>
              <a:rPr b="1" lang="fr-FR"/>
              <a:t>notre</a:t>
            </a:r>
            <a:r>
              <a:rPr lang="fr-FR"/>
              <a:t> </a:t>
            </a:r>
            <a:r>
              <a:rPr b="1" lang="fr-FR"/>
              <a:t>site web</a:t>
            </a:r>
            <a:r>
              <a:rPr lang="fr-FR"/>
              <a:t>, il faut lui préciser le </a:t>
            </a:r>
            <a:r>
              <a:rPr b="1" lang="fr-FR"/>
              <a:t>chemin relatif </a:t>
            </a:r>
            <a:r>
              <a:rPr lang="fr-FR"/>
              <a:t>de l’</a:t>
            </a:r>
            <a:r>
              <a:rPr b="1" lang="fr-FR"/>
              <a:t>autre</a:t>
            </a:r>
            <a:r>
              <a:rPr lang="fr-FR"/>
              <a:t> </a:t>
            </a:r>
            <a:r>
              <a:rPr b="1" lang="fr-FR"/>
              <a:t>page</a:t>
            </a:r>
            <a:r>
              <a:rPr lang="fr-FR"/>
              <a:t> par </a:t>
            </a:r>
            <a:r>
              <a:rPr b="1" lang="fr-FR"/>
              <a:t>rapport</a:t>
            </a:r>
            <a:r>
              <a:rPr lang="fr-FR"/>
              <a:t> à notre </a:t>
            </a:r>
            <a:r>
              <a:rPr b="1" lang="fr-FR"/>
              <a:t>page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"dossier/page.html"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 page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/>
          </a:p>
        </p:txBody>
      </p:sp>
      <p:sp>
        <p:nvSpPr>
          <p:cNvPr id="506" name="Google Shape;506;p76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07" name="Google Shape;507;p76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Créer une ancre avec les attributs id et href</a:t>
            </a:r>
            <a:endParaRPr/>
          </a:p>
        </p:txBody>
      </p:sp>
      <p:sp>
        <p:nvSpPr>
          <p:cNvPr id="513" name="Google Shape;513;p77"/>
          <p:cNvSpPr txBox="1"/>
          <p:nvPr>
            <p:ph idx="4294967295" type="body"/>
          </p:nvPr>
        </p:nvSpPr>
        <p:spPr>
          <a:xfrm>
            <a:off x="786150" y="1261700"/>
            <a:ext cx="7618234" cy="3322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Pour </a:t>
            </a:r>
            <a:r>
              <a:rPr b="1" lang="fr-FR"/>
              <a:t>créer</a:t>
            </a:r>
            <a:r>
              <a:rPr lang="fr-FR"/>
              <a:t> une </a:t>
            </a:r>
            <a:r>
              <a:rPr b="1" lang="fr-FR"/>
              <a:t>ancre</a:t>
            </a:r>
            <a:r>
              <a:rPr lang="fr-FR"/>
              <a:t>, il faut :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fr-FR"/>
              <a:t>Ajouter</a:t>
            </a:r>
            <a:r>
              <a:rPr lang="fr-FR"/>
              <a:t> l’</a:t>
            </a:r>
            <a:r>
              <a:rPr b="1" lang="fr-FR"/>
              <a:t>attribut</a:t>
            </a:r>
            <a:r>
              <a:rPr lang="fr-FR"/>
              <a:t> </a:t>
            </a:r>
            <a:r>
              <a:rPr b="1" lang="fr-FR">
                <a:solidFill>
                  <a:schemeClr val="accent1"/>
                </a:solidFill>
              </a:rPr>
              <a:t>id</a:t>
            </a:r>
            <a:r>
              <a:rPr lang="fr-FR"/>
              <a:t> à une </a:t>
            </a:r>
            <a:r>
              <a:rPr b="1" lang="fr-FR"/>
              <a:t>balise</a:t>
            </a:r>
            <a:r>
              <a:rPr lang="fr-FR"/>
              <a:t> qui sera notre </a:t>
            </a:r>
            <a:r>
              <a:rPr b="1" lang="fr-FR"/>
              <a:t>repère</a:t>
            </a:r>
            <a:r>
              <a:rPr lang="fr-FR"/>
              <a:t>. Par exemple 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&lt;h1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id=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"monTitre"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Titre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&lt;h1&gt;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/>
              <a:t>Créer un </a:t>
            </a:r>
            <a:r>
              <a:rPr b="1" lang="fr-FR"/>
              <a:t>lien</a:t>
            </a:r>
            <a:r>
              <a:rPr lang="fr-FR"/>
              <a:t> vers cette </a:t>
            </a:r>
            <a:r>
              <a:rPr b="1" lang="fr-FR"/>
              <a:t>ancre</a:t>
            </a:r>
            <a:r>
              <a:rPr lang="fr-FR"/>
              <a:t>. 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"#monTitre"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Retour au début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 sz="2000">
              <a:solidFill>
                <a:srgbClr val="6089B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15" name="Google Shape;515;p77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8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Créer une ancre vers une autre page de note site web</a:t>
            </a:r>
            <a:endParaRPr/>
          </a:p>
        </p:txBody>
      </p:sp>
      <p:sp>
        <p:nvSpPr>
          <p:cNvPr id="521" name="Google Shape;521;p78"/>
          <p:cNvSpPr txBox="1"/>
          <p:nvPr>
            <p:ph idx="4294967295" type="body"/>
          </p:nvPr>
        </p:nvSpPr>
        <p:spPr>
          <a:xfrm>
            <a:off x="786150" y="1261700"/>
            <a:ext cx="7618234" cy="3322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Il est possible de </a:t>
            </a:r>
            <a:r>
              <a:rPr b="1" lang="fr-FR"/>
              <a:t>créer</a:t>
            </a:r>
            <a:r>
              <a:rPr lang="fr-FR"/>
              <a:t> une </a:t>
            </a:r>
            <a:r>
              <a:rPr b="1" lang="fr-FR"/>
              <a:t>ancre</a:t>
            </a:r>
            <a:r>
              <a:rPr lang="fr-FR"/>
              <a:t> </a:t>
            </a:r>
            <a:r>
              <a:rPr b="1" lang="fr-FR"/>
              <a:t>vers</a:t>
            </a:r>
            <a:r>
              <a:rPr lang="fr-FR"/>
              <a:t> une </a:t>
            </a:r>
            <a:r>
              <a:rPr b="1" lang="fr-FR"/>
              <a:t>autre page </a:t>
            </a:r>
            <a:r>
              <a:rPr lang="fr-FR"/>
              <a:t>de note </a:t>
            </a:r>
            <a:r>
              <a:rPr b="1" lang="fr-FR"/>
              <a:t>site web</a:t>
            </a:r>
            <a:r>
              <a:rPr lang="fr-FR"/>
              <a:t>. Pour cela, il faut </a:t>
            </a:r>
            <a:r>
              <a:rPr b="1" lang="fr-FR"/>
              <a:t>ajouter</a:t>
            </a:r>
            <a:r>
              <a:rPr lang="fr-FR"/>
              <a:t> le </a:t>
            </a:r>
            <a:r>
              <a:rPr b="1" lang="fr-FR"/>
              <a:t>nom</a:t>
            </a:r>
            <a:r>
              <a:rPr lang="fr-FR"/>
              <a:t> de la </a:t>
            </a:r>
            <a:r>
              <a:rPr b="1" lang="fr-FR"/>
              <a:t>page</a:t>
            </a:r>
            <a:r>
              <a:rPr lang="fr-FR"/>
              <a:t> dans le </a:t>
            </a:r>
            <a:r>
              <a:rPr b="1" lang="fr-FR"/>
              <a:t>lien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"page2#article2"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Allez à l’article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 sz="2000">
              <a:solidFill>
                <a:srgbClr val="6089B4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522" name="Google Shape;522;p78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23" name="Google Shape;523;p78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Modifier le comportement des liens</a:t>
            </a:r>
            <a:endParaRPr/>
          </a:p>
        </p:txBody>
      </p:sp>
      <p:sp>
        <p:nvSpPr>
          <p:cNvPr id="529" name="Google Shape;529;p79"/>
          <p:cNvSpPr txBox="1"/>
          <p:nvPr>
            <p:ph idx="4294967295" type="body"/>
          </p:nvPr>
        </p:nvSpPr>
        <p:spPr>
          <a:xfrm>
            <a:off x="786150" y="1261700"/>
            <a:ext cx="7618234" cy="3322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2000"/>
              <a:t>Il est possible de </a:t>
            </a:r>
            <a:r>
              <a:rPr b="1" lang="fr-FR" sz="2000"/>
              <a:t>modifier</a:t>
            </a:r>
            <a:r>
              <a:rPr lang="fr-FR" sz="2000"/>
              <a:t> le </a:t>
            </a:r>
            <a:r>
              <a:rPr b="1" lang="fr-FR" sz="2000"/>
              <a:t>comportement</a:t>
            </a:r>
            <a:r>
              <a:rPr lang="fr-FR" sz="2000"/>
              <a:t> d’un </a:t>
            </a:r>
            <a:r>
              <a:rPr b="1" lang="fr-FR" sz="2000"/>
              <a:t>lien</a:t>
            </a:r>
            <a:r>
              <a:rPr lang="fr-FR" sz="2000"/>
              <a:t> :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 sz="2000"/>
              <a:t>En ajoutant l’</a:t>
            </a:r>
            <a:r>
              <a:rPr b="1" lang="fr-FR" sz="2000"/>
              <a:t>attribut</a:t>
            </a:r>
            <a:r>
              <a:rPr lang="fr-FR" sz="2000"/>
              <a:t> </a:t>
            </a:r>
            <a:r>
              <a:rPr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target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"_blank"</a:t>
            </a:r>
            <a:r>
              <a:rPr lang="fr-FR" sz="2000"/>
              <a:t> pour que ce dernier s’</a:t>
            </a:r>
            <a:r>
              <a:rPr b="1" lang="fr-FR" sz="2000"/>
              <a:t>ouvre</a:t>
            </a:r>
            <a:r>
              <a:rPr lang="fr-FR" sz="2000"/>
              <a:t> dans un </a:t>
            </a:r>
            <a:r>
              <a:rPr b="1" lang="fr-FR" sz="2000"/>
              <a:t>nouvel</a:t>
            </a:r>
            <a:r>
              <a:rPr lang="fr-FR" sz="2000"/>
              <a:t> </a:t>
            </a:r>
            <a:r>
              <a:rPr b="1" lang="fr-FR" sz="2000"/>
              <a:t>onglet</a:t>
            </a:r>
            <a:r>
              <a:rPr lang="fr-FR" sz="2000"/>
              <a:t>.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 sz="2000"/>
              <a:t>En ajoutant </a:t>
            </a:r>
            <a:r>
              <a:rPr b="1" lang="fr-FR" sz="2000"/>
              <a:t>mailto: devant</a:t>
            </a:r>
            <a:r>
              <a:rPr lang="fr-FR" sz="2000"/>
              <a:t> le </a:t>
            </a:r>
            <a:r>
              <a:rPr b="1" lang="fr-FR" sz="2000"/>
              <a:t>lien</a:t>
            </a:r>
            <a:r>
              <a:rPr lang="fr-FR" sz="2000"/>
              <a:t> dans </a:t>
            </a:r>
            <a:r>
              <a:rPr b="1" lang="fr-FR" sz="2000"/>
              <a:t>l’attribut </a:t>
            </a:r>
            <a:r>
              <a:rPr b="1" lang="fr-FR" sz="2000">
                <a:solidFill>
                  <a:schemeClr val="accent1"/>
                </a:solidFill>
              </a:rPr>
              <a:t>href</a:t>
            </a:r>
            <a:r>
              <a:rPr lang="fr-FR" sz="2000"/>
              <a:t>, ça permet d’</a:t>
            </a:r>
            <a:r>
              <a:rPr b="1" lang="fr-FR" sz="2000"/>
              <a:t>ouvrir</a:t>
            </a:r>
            <a:r>
              <a:rPr lang="fr-FR" sz="2000"/>
              <a:t> l’</a:t>
            </a:r>
            <a:r>
              <a:rPr b="1" lang="fr-FR" sz="2000"/>
              <a:t>application</a:t>
            </a:r>
            <a:r>
              <a:rPr lang="fr-FR" sz="2000"/>
              <a:t> de </a:t>
            </a:r>
            <a:r>
              <a:rPr b="1" lang="fr-FR" sz="2000"/>
              <a:t>mail</a:t>
            </a:r>
            <a:r>
              <a:rPr lang="fr-FR" sz="2000"/>
              <a:t>. Par exemple :</a:t>
            </a:r>
            <a:endParaRPr/>
          </a:p>
          <a:p>
            <a:pPr indent="0" lvl="1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"mailto:mail"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Mail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 sz="20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 sz="2000"/>
              <a:t>En ajoutant une </a:t>
            </a:r>
            <a:r>
              <a:rPr b="1" lang="fr-FR" sz="2000"/>
              <a:t>extension</a:t>
            </a:r>
            <a:r>
              <a:rPr lang="fr-FR" sz="2000"/>
              <a:t> dans notre </a:t>
            </a:r>
            <a:r>
              <a:rPr b="1" lang="fr-FR" sz="2000"/>
              <a:t>lien</a:t>
            </a:r>
            <a:r>
              <a:rPr lang="fr-FR" sz="2000"/>
              <a:t>, ça permet de </a:t>
            </a:r>
            <a:r>
              <a:rPr b="1" lang="fr-FR" sz="2000"/>
              <a:t>télécharger</a:t>
            </a:r>
            <a:r>
              <a:rPr lang="fr-FR" sz="2000"/>
              <a:t> un </a:t>
            </a:r>
            <a:r>
              <a:rPr b="1" lang="fr-FR" sz="2000"/>
              <a:t>fichier</a:t>
            </a:r>
            <a:r>
              <a:rPr lang="fr-FR" sz="2000"/>
              <a:t>. Par exemple 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</a:t>
            </a:r>
            <a:r>
              <a:rPr b="0" lang="fr-FR" sz="2000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href=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"monFichier</a:t>
            </a:r>
            <a:r>
              <a:rPr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.txt</a:t>
            </a:r>
            <a:r>
              <a:rPr b="0" lang="fr-FR" sz="2000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r>
              <a:rPr b="0" lang="fr-FR" sz="2000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Fichier</a:t>
            </a:r>
            <a:r>
              <a:rPr b="0" lang="fr-FR" sz="2000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&lt;a&gt;</a:t>
            </a:r>
            <a:endParaRPr/>
          </a:p>
        </p:txBody>
      </p:sp>
      <p:sp>
        <p:nvSpPr>
          <p:cNvPr id="530" name="Google Shape;530;p79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31" name="Google Shape;531;p79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0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8- </a:t>
            </a:r>
            <a:r>
              <a:rPr b="0" lang="fr-FR"/>
              <a:t>La balise image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1- </a:t>
            </a:r>
            <a:r>
              <a:rPr b="0" lang="fr-FR"/>
              <a:t>Définition du HTML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La balise image</a:t>
            </a:r>
            <a:endParaRPr/>
          </a:p>
        </p:txBody>
      </p:sp>
      <p:sp>
        <p:nvSpPr>
          <p:cNvPr id="542" name="Google Shape;542;p81"/>
          <p:cNvSpPr txBox="1"/>
          <p:nvPr>
            <p:ph idx="4294967295" type="body"/>
          </p:nvPr>
        </p:nvSpPr>
        <p:spPr>
          <a:xfrm>
            <a:off x="786150" y="1261699"/>
            <a:ext cx="7618234" cy="3488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La </a:t>
            </a:r>
            <a:r>
              <a:rPr b="1" lang="fr-FR"/>
              <a:t>balise</a:t>
            </a:r>
            <a:r>
              <a:rPr lang="fr-FR"/>
              <a:t>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&lt;img&gt;</a:t>
            </a:r>
            <a:r>
              <a:rPr lang="fr-FR"/>
              <a:t> permet d’</a:t>
            </a:r>
            <a:r>
              <a:rPr b="1" lang="fr-FR"/>
              <a:t>insérer</a:t>
            </a:r>
            <a:r>
              <a:rPr lang="fr-FR"/>
              <a:t> une </a:t>
            </a:r>
            <a:r>
              <a:rPr b="1" lang="fr-FR"/>
              <a:t>image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La </a:t>
            </a:r>
            <a:r>
              <a:rPr b="1" lang="fr-FR"/>
              <a:t>balise</a:t>
            </a:r>
            <a:r>
              <a:rPr lang="fr-FR"/>
              <a:t> </a:t>
            </a:r>
            <a:r>
              <a:rPr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&lt;img&gt;</a:t>
            </a:r>
            <a:r>
              <a:rPr lang="fr-FR"/>
              <a:t> a besoin de </a:t>
            </a:r>
            <a:r>
              <a:rPr b="1" lang="fr-FR"/>
              <a:t>deux</a:t>
            </a:r>
            <a:r>
              <a:rPr lang="fr-FR"/>
              <a:t> </a:t>
            </a:r>
            <a:r>
              <a:rPr b="1" lang="fr-FR"/>
              <a:t>attributs</a:t>
            </a:r>
            <a:r>
              <a:rPr lang="fr-FR"/>
              <a:t> pour fonctionner correctement :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fr-FR">
                <a:solidFill>
                  <a:schemeClr val="accent1"/>
                </a:solidFill>
              </a:rPr>
              <a:t>src</a:t>
            </a:r>
            <a:r>
              <a:rPr lang="fr-FR"/>
              <a:t> : indique la </a:t>
            </a:r>
            <a:r>
              <a:rPr b="1" lang="fr-FR"/>
              <a:t>source</a:t>
            </a:r>
            <a:r>
              <a:rPr lang="fr-FR"/>
              <a:t> de l’</a:t>
            </a:r>
            <a:r>
              <a:rPr b="1" lang="fr-FR"/>
              <a:t>image</a:t>
            </a:r>
            <a:r>
              <a:rPr lang="fr-FR"/>
              <a:t>.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fr-FR">
                <a:solidFill>
                  <a:schemeClr val="accent1"/>
                </a:solidFill>
              </a:rPr>
              <a:t>alt</a:t>
            </a:r>
            <a:r>
              <a:rPr lang="fr-FR"/>
              <a:t> : indique une </a:t>
            </a:r>
            <a:r>
              <a:rPr b="1" lang="fr-FR"/>
              <a:t>description</a:t>
            </a:r>
            <a:r>
              <a:rPr lang="fr-FR"/>
              <a:t> </a:t>
            </a:r>
            <a:r>
              <a:rPr b="1" lang="fr-FR"/>
              <a:t>alternative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 :</a:t>
            </a:r>
            <a:endParaRPr/>
          </a:p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</a:t>
            </a:r>
            <a:r>
              <a:rPr b="0" lang="fr-FR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src=</a:t>
            </a:r>
            <a:r>
              <a:rPr b="0" lang="fr-FR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"images/logo.png" </a:t>
            </a:r>
            <a:r>
              <a:rPr b="0" lang="fr-FR">
                <a:solidFill>
                  <a:srgbClr val="D0B34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alt=</a:t>
            </a:r>
            <a:r>
              <a:rPr b="0" lang="fr-FR">
                <a:solidFill>
                  <a:srgbClr val="9AA83A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"logo"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&gt;</a:t>
            </a:r>
            <a:endParaRPr/>
          </a:p>
        </p:txBody>
      </p:sp>
      <p:sp>
        <p:nvSpPr>
          <p:cNvPr id="543" name="Google Shape;543;p81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44" name="Google Shape;544;p81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e_wild_code_school_blue.png" id="549" name="Google Shape;54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7178" y="-1015372"/>
            <a:ext cx="5659460" cy="412898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2"/>
          <p:cNvSpPr txBox="1"/>
          <p:nvPr>
            <p:ph type="title"/>
          </p:nvPr>
        </p:nvSpPr>
        <p:spPr>
          <a:xfrm>
            <a:off x="611375" y="21490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fr-FR" sz="3800">
                <a:latin typeface="Montserrat ExtraBold"/>
                <a:ea typeface="Montserrat ExtraBold"/>
                <a:cs typeface="Montserrat ExtraBold"/>
                <a:sym typeface="Montserrat ExtraBold"/>
              </a:rPr>
              <a:t>CSS</a:t>
            </a:r>
            <a:endParaRPr sz="3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t/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sz="3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t/>
            </a:r>
            <a:endParaRPr b="0" sz="22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i="0" sz="21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556" name="Google Shape;556;p83"/>
          <p:cNvSpPr txBox="1"/>
          <p:nvPr>
            <p:ph idx="1" type="body"/>
          </p:nvPr>
        </p:nvSpPr>
        <p:spPr>
          <a:xfrm>
            <a:off x="1135125" y="939600"/>
            <a:ext cx="3782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CSS signifie </a:t>
            </a:r>
            <a:r>
              <a:rPr b="1" lang="fr-FR"/>
              <a:t>Cascading StyleSheet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/>
              <a:t>Il s’agit d’un </a:t>
            </a:r>
            <a:r>
              <a:rPr b="1" lang="fr-FR" sz="1400"/>
              <a:t>langage de règle</a:t>
            </a:r>
            <a:r>
              <a:rPr lang="fr-FR" sz="1400"/>
              <a:t> qui permet de </a:t>
            </a:r>
            <a:r>
              <a:rPr b="1" lang="fr-FR" sz="1400"/>
              <a:t>sélectionner</a:t>
            </a:r>
            <a:r>
              <a:rPr lang="fr-FR" sz="1400"/>
              <a:t> les éléments d’une page pour en changer l'</a:t>
            </a:r>
            <a:r>
              <a:rPr b="1" lang="fr-FR" sz="1400"/>
              <a:t>apparence</a:t>
            </a:r>
            <a:r>
              <a:rPr lang="fr-FR" sz="1400"/>
              <a:t>. </a:t>
            </a:r>
            <a:endParaRPr sz="1400"/>
          </a:p>
        </p:txBody>
      </p:sp>
      <p:pic>
        <p:nvPicPr>
          <p:cNvPr id="557" name="Google Shape;5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725" y="596550"/>
            <a:ext cx="3782200" cy="37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3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3D6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59" name="Google Shape;559;p83"/>
          <p:cNvPicPr preferRelativeResize="0"/>
          <p:nvPr/>
        </p:nvPicPr>
        <p:blipFill rotWithShape="1">
          <a:blip r:embed="rId4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565" name="Google Shape;565;p84"/>
          <p:cNvSpPr txBox="1"/>
          <p:nvPr/>
        </p:nvSpPr>
        <p:spPr>
          <a:xfrm>
            <a:off x="1073700" y="1541478"/>
            <a:ext cx="20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none" cap="none" strike="noStrike">
                <a:solidFill>
                  <a:srgbClr val="3D6BEB"/>
                </a:solidFill>
                <a:latin typeface="Caveat"/>
                <a:ea typeface="Caveat"/>
                <a:cs typeface="Caveat"/>
                <a:sym typeface="Caveat"/>
              </a:rPr>
              <a:t>Typographie</a:t>
            </a:r>
            <a:endParaRPr b="1" i="0" sz="2800" u="none" cap="none" strike="noStrike">
              <a:solidFill>
                <a:srgbClr val="3D6B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6" name="Google Shape;566;p84"/>
          <p:cNvSpPr txBox="1"/>
          <p:nvPr/>
        </p:nvSpPr>
        <p:spPr>
          <a:xfrm>
            <a:off x="1671800" y="1905225"/>
            <a:ext cx="16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sng" cap="none" strike="noStrike">
                <a:solidFill>
                  <a:srgbClr val="3D6BEB"/>
                </a:solidFill>
                <a:latin typeface="Ultra"/>
                <a:ea typeface="Ultra"/>
                <a:cs typeface="Ultra"/>
                <a:sym typeface="Ultra"/>
              </a:rPr>
              <a:t>Typographie</a:t>
            </a:r>
            <a:endParaRPr b="0" i="0" sz="1400" u="sng" cap="none" strike="noStrike">
              <a:solidFill>
                <a:srgbClr val="3D6BEB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4250326" y="1255266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3D6BEB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Dimensions</a:t>
            </a:r>
            <a:endParaRPr b="0" i="0" sz="1400" u="none" cap="none" strike="noStrike">
              <a:solidFill>
                <a:srgbClr val="3D6B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8738" y="1541477"/>
            <a:ext cx="2256653" cy="170951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4"/>
          <p:cNvSpPr txBox="1"/>
          <p:nvPr/>
        </p:nvSpPr>
        <p:spPr>
          <a:xfrm>
            <a:off x="7127793" y="1160825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3D6BEB"/>
                </a:solidFill>
                <a:latin typeface="Proxima Nova"/>
                <a:ea typeface="Proxima Nova"/>
                <a:cs typeface="Proxima Nova"/>
                <a:sym typeface="Proxima Nova"/>
              </a:rPr>
              <a:t>Adaptabilité</a:t>
            </a:r>
            <a:endParaRPr b="0" i="0" sz="1400" u="none" cap="none" strike="noStrike">
              <a:solidFill>
                <a:srgbClr val="3D6B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569" y="1555148"/>
            <a:ext cx="2019506" cy="114815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4"/>
          <p:cNvSpPr txBox="1"/>
          <p:nvPr/>
        </p:nvSpPr>
        <p:spPr>
          <a:xfrm>
            <a:off x="1118485" y="3250984"/>
            <a:ext cx="20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3D6BEB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Positionnement</a:t>
            </a:r>
            <a:endParaRPr b="0" i="0" sz="1400" u="none" cap="none" strike="noStrike">
              <a:solidFill>
                <a:srgbClr val="3D6B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84"/>
          <p:cNvSpPr/>
          <p:nvPr/>
        </p:nvSpPr>
        <p:spPr>
          <a:xfrm>
            <a:off x="1118485" y="3660273"/>
            <a:ext cx="1445100" cy="109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4"/>
          <p:cNvSpPr/>
          <p:nvPr/>
        </p:nvSpPr>
        <p:spPr>
          <a:xfrm>
            <a:off x="1463197" y="3764544"/>
            <a:ext cx="1264800" cy="378900"/>
          </a:xfrm>
          <a:prstGeom prst="rect">
            <a:avLst/>
          </a:prstGeom>
          <a:solidFill>
            <a:srgbClr val="4FC3F7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84"/>
          <p:cNvSpPr/>
          <p:nvPr/>
        </p:nvSpPr>
        <p:spPr>
          <a:xfrm>
            <a:off x="2025478" y="3925235"/>
            <a:ext cx="369000" cy="753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4"/>
          <p:cNvSpPr txBox="1"/>
          <p:nvPr/>
        </p:nvSpPr>
        <p:spPr>
          <a:xfrm>
            <a:off x="4381730" y="3432487"/>
            <a:ext cx="9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3D6BEB"/>
                </a:solidFill>
                <a:latin typeface="Proxima Nova"/>
                <a:ea typeface="Proxima Nova"/>
                <a:cs typeface="Proxima Nova"/>
                <a:sym typeface="Proxima Nova"/>
              </a:rPr>
              <a:t>Couleurs</a:t>
            </a:r>
            <a:endParaRPr b="0" i="0" sz="1400" u="none" cap="none" strike="noStrike">
              <a:solidFill>
                <a:srgbClr val="3D6B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84"/>
          <p:cNvSpPr/>
          <p:nvPr/>
        </p:nvSpPr>
        <p:spPr>
          <a:xfrm>
            <a:off x="4115753" y="3857712"/>
            <a:ext cx="1462500" cy="6813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19AAED"/>
              </a:gs>
            </a:gsLst>
            <a:lin ang="0" scaled="0"/>
          </a:gra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AFAFA"/>
                </a:solidFill>
                <a:highlight>
                  <a:srgbClr val="4C1130"/>
                </a:highlight>
                <a:latin typeface="Arial"/>
                <a:ea typeface="Arial"/>
                <a:cs typeface="Arial"/>
                <a:sym typeface="Arial"/>
              </a:rPr>
              <a:t> TEXT</a:t>
            </a:r>
            <a:r>
              <a:rPr b="1" i="0" lang="fr-FR" sz="1400" u="none" cap="none" strike="noStrike">
                <a:solidFill>
                  <a:srgbClr val="4C1130"/>
                </a:solidFill>
                <a:highlight>
                  <a:srgbClr val="4C1130"/>
                </a:highlight>
                <a:latin typeface="Arial"/>
                <a:ea typeface="Arial"/>
                <a:cs typeface="Arial"/>
                <a:sym typeface="Arial"/>
              </a:rPr>
              <a:t>..</a:t>
            </a:r>
            <a:endParaRPr b="1" i="0" sz="1400" u="none" cap="none" strike="noStrike">
              <a:solidFill>
                <a:srgbClr val="4C1130"/>
              </a:solidFill>
              <a:highlight>
                <a:srgbClr val="4C113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4"/>
          <p:cNvSpPr txBox="1"/>
          <p:nvPr/>
        </p:nvSpPr>
        <p:spPr>
          <a:xfrm>
            <a:off x="7125733" y="2990677"/>
            <a:ext cx="1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3D6BEB"/>
                </a:solidFill>
                <a:latin typeface="Proxima Nova"/>
                <a:ea typeface="Proxima Nova"/>
                <a:cs typeface="Proxima Nova"/>
                <a:sym typeface="Proxima Nova"/>
              </a:rPr>
              <a:t>Animations</a:t>
            </a:r>
            <a:endParaRPr b="0" i="0" sz="1400" u="none" cap="none" strike="noStrike">
              <a:solidFill>
                <a:srgbClr val="3D6B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8" name="Google Shape;578;p84"/>
          <p:cNvPicPr preferRelativeResize="0"/>
          <p:nvPr/>
        </p:nvPicPr>
        <p:blipFill rotWithShape="1">
          <a:blip r:embed="rId5">
            <a:alphaModFix/>
          </a:blip>
          <a:srcRect b="17942" l="0" r="0" t="17025"/>
          <a:stretch/>
        </p:blipFill>
        <p:spPr>
          <a:xfrm>
            <a:off x="6637888" y="3432487"/>
            <a:ext cx="2105186" cy="138376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4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80" name="Google Shape;580;p84"/>
          <p:cNvPicPr preferRelativeResize="0"/>
          <p:nvPr/>
        </p:nvPicPr>
        <p:blipFill rotWithShape="1">
          <a:blip r:embed="rId6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5"/>
          <p:cNvSpPr txBox="1"/>
          <p:nvPr/>
        </p:nvSpPr>
        <p:spPr>
          <a:xfrm>
            <a:off x="937900" y="858250"/>
            <a:ext cx="2158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46ECA4"/>
                </a:solidFill>
                <a:latin typeface="Proxima Nova"/>
                <a:ea typeface="Proxima Nova"/>
                <a:cs typeface="Proxima Nova"/>
                <a:sym typeface="Proxima Nova"/>
              </a:rPr>
              <a:t>✓ </a:t>
            </a:r>
            <a:r>
              <a:rPr b="0" i="0" lang="fr-FR" sz="1400" u="none" cap="none" strike="noStrike">
                <a:solidFill>
                  <a:srgbClr val="164732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 CSS</a:t>
            </a:r>
            <a:endParaRPr b="0" i="0" sz="1400" u="none" cap="none" strike="noStrike">
              <a:solidFill>
                <a:srgbClr val="16473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85"/>
          <p:cNvSpPr/>
          <p:nvPr/>
        </p:nvSpPr>
        <p:spPr>
          <a:xfrm>
            <a:off x="946150" y="1887000"/>
            <a:ext cx="3927600" cy="1513800"/>
          </a:xfrm>
          <a:prstGeom prst="round1Rect">
            <a:avLst>
              <a:gd fmla="val 6273" name="adj"/>
            </a:avLst>
          </a:prstGeom>
          <a:solidFill>
            <a:schemeClr val="lt1"/>
          </a:solidFill>
          <a:ln cap="flat" cmpd="sng" w="9525">
            <a:solidFill>
              <a:srgbClr val="46ECA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46ECA4"/>
            </a:outerShdw>
          </a:effectLst>
        </p:spPr>
        <p:txBody>
          <a:bodyPr anchorCtr="0" anchor="t" bIns="91425" lIns="365750" spcFirstLastPara="1" rIns="91425" wrap="square" tIns="23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950" u="none" cap="none" strike="noStrike">
              <a:solidFill>
                <a:srgbClr val="0451A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font-family: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rgbClr val="282B2E"/>
                </a:solidFill>
                <a:latin typeface="Courier New"/>
                <a:ea typeface="Courier New"/>
                <a:cs typeface="Courier New"/>
                <a:sym typeface="Courier New"/>
              </a:rPr>
              <a:t>courier-new, serif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font-size: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rgbClr val="282B2E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color: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rgbClr val="282B2E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border-bottom: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rgbClr val="282B2E"/>
                </a:solidFill>
                <a:latin typeface="Courier New"/>
                <a:ea typeface="Courier New"/>
                <a:cs typeface="Courier New"/>
                <a:sym typeface="Courier New"/>
              </a:rPr>
              <a:t>2px solid blue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950" u="none" cap="none" strike="noStrike">
              <a:solidFill>
                <a:srgbClr val="0451A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85"/>
          <p:cNvSpPr/>
          <p:nvPr/>
        </p:nvSpPr>
        <p:spPr>
          <a:xfrm>
            <a:off x="946150" y="1886988"/>
            <a:ext cx="1383600" cy="213000"/>
          </a:xfrm>
          <a:prstGeom prst="rect">
            <a:avLst/>
          </a:prstGeom>
          <a:solidFill>
            <a:srgbClr val="46EC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style.css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8" name="Google Shape;588;p85"/>
          <p:cNvSpPr/>
          <p:nvPr/>
        </p:nvSpPr>
        <p:spPr>
          <a:xfrm>
            <a:off x="946150" y="1220950"/>
            <a:ext cx="3927600" cy="519000"/>
          </a:xfrm>
          <a:prstGeom prst="round1Rect">
            <a:avLst>
              <a:gd fmla="val 6273" name="adj"/>
            </a:avLst>
          </a:prstGeom>
          <a:solidFill>
            <a:schemeClr val="lt1"/>
          </a:solidFill>
          <a:ln cap="flat" cmpd="sng" w="9525">
            <a:solidFill>
              <a:srgbClr val="46ECA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46ECA4"/>
            </a:outerShdw>
          </a:effectLst>
        </p:spPr>
        <p:txBody>
          <a:bodyPr anchorCtr="0" anchor="t" bIns="91425" lIns="365750" spcFirstLastPara="1" rIns="91425" wrap="square" tIns="23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&lt;link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"style.css"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9" name="Google Shape;589;p85"/>
          <p:cNvSpPr/>
          <p:nvPr/>
        </p:nvSpPr>
        <p:spPr>
          <a:xfrm>
            <a:off x="947700" y="1220038"/>
            <a:ext cx="1317300" cy="171900"/>
          </a:xfrm>
          <a:prstGeom prst="rect">
            <a:avLst/>
          </a:prstGeom>
          <a:solidFill>
            <a:srgbClr val="46EC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-FR" sz="1200" u="none" cap="none" strike="noStrike">
                <a:solidFill>
                  <a:srgbClr val="46ECA4"/>
                </a:solidFill>
                <a:latin typeface="Montserrat"/>
                <a:ea typeface="Montserrat"/>
                <a:cs typeface="Montserrat"/>
                <a:sym typeface="Montserrat"/>
              </a:rPr>
              <a:t>✓</a:t>
            </a: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85"/>
          <p:cNvSpPr txBox="1"/>
          <p:nvPr/>
        </p:nvSpPr>
        <p:spPr>
          <a:xfrm>
            <a:off x="937900" y="3505450"/>
            <a:ext cx="1333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7146B"/>
                </a:solidFill>
                <a:latin typeface="Proxima Nova"/>
                <a:ea typeface="Proxima Nova"/>
                <a:cs typeface="Proxima Nova"/>
                <a:sym typeface="Proxima Nova"/>
              </a:rPr>
              <a:t>✗ </a:t>
            </a:r>
            <a:r>
              <a:rPr b="0" i="0" lang="fr-FR" sz="14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Inline CSS</a:t>
            </a:r>
            <a:endParaRPr b="0" i="0" sz="14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85"/>
          <p:cNvSpPr/>
          <p:nvPr/>
        </p:nvSpPr>
        <p:spPr>
          <a:xfrm>
            <a:off x="946150" y="3867250"/>
            <a:ext cx="3927600" cy="1116000"/>
          </a:xfrm>
          <a:prstGeom prst="round1Rect">
            <a:avLst>
              <a:gd fmla="val 6273" name="adj"/>
            </a:avLst>
          </a:prstGeom>
          <a:solidFill>
            <a:schemeClr val="lt1"/>
          </a:solidFill>
          <a:ln cap="flat" cmpd="sng" w="9525">
            <a:solidFill>
              <a:srgbClr val="F7146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F7146B"/>
            </a:outerShdw>
          </a:effectLst>
        </p:spPr>
        <p:txBody>
          <a:bodyPr anchorCtr="0" anchor="t" bIns="91425" lIns="365750" spcFirstLastPara="1" rIns="91425" wrap="square" tIns="23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&lt;h1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"font-family: courier-new, serif; color: blue;"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282B2E"/>
                </a:solidFill>
                <a:latin typeface="Courier New"/>
                <a:ea typeface="Courier New"/>
                <a:cs typeface="Courier New"/>
                <a:sym typeface="Courier New"/>
              </a:rPr>
              <a:t>  I love coding without shoes!</a:t>
            </a:r>
            <a:endParaRPr b="0" i="0" sz="950" u="none" cap="none" strike="noStrike">
              <a:solidFill>
                <a:srgbClr val="282B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2" name="Google Shape;592;p85"/>
          <p:cNvSpPr/>
          <p:nvPr/>
        </p:nvSpPr>
        <p:spPr>
          <a:xfrm>
            <a:off x="946150" y="3867238"/>
            <a:ext cx="1317300" cy="1719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85"/>
          <p:cNvSpPr txBox="1"/>
          <p:nvPr/>
        </p:nvSpPr>
        <p:spPr>
          <a:xfrm>
            <a:off x="5045400" y="858250"/>
            <a:ext cx="1781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F7146B"/>
                </a:solidFill>
                <a:latin typeface="Proxima Nova"/>
                <a:ea typeface="Proxima Nova"/>
                <a:cs typeface="Proxima Nova"/>
                <a:sym typeface="Proxima Nova"/>
              </a:rPr>
              <a:t>✗ </a:t>
            </a:r>
            <a:r>
              <a:rPr b="0" i="0" lang="fr-FR" sz="1400" u="none" cap="none" strike="noStrike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CSS</a:t>
            </a:r>
            <a:endParaRPr b="0" i="0" sz="1400" u="none" cap="none" strike="noStrike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85"/>
          <p:cNvSpPr/>
          <p:nvPr/>
        </p:nvSpPr>
        <p:spPr>
          <a:xfrm>
            <a:off x="5053650" y="1220050"/>
            <a:ext cx="3927600" cy="3763200"/>
          </a:xfrm>
          <a:prstGeom prst="round1Rect">
            <a:avLst>
              <a:gd fmla="val 6273" name="adj"/>
            </a:avLst>
          </a:prstGeom>
          <a:solidFill>
            <a:schemeClr val="lt1"/>
          </a:solidFill>
          <a:ln cap="flat" cmpd="sng" w="9525">
            <a:solidFill>
              <a:srgbClr val="F7146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F7146B"/>
            </a:outerShdw>
          </a:effectLst>
        </p:spPr>
        <p:txBody>
          <a:bodyPr anchorCtr="0" anchor="t" bIns="91425" lIns="365750" spcFirstLastPara="1" rIns="91425" wrap="square" tIns="23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&lt;head&gt;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Page title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&lt;style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type=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"text/css"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h1 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950" u="none" cap="none" strike="noStrike">
              <a:solidFill>
                <a:srgbClr val="0451A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  font-family: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courier-new, serif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  font-size: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50" u="none" cap="none" strike="noStrike">
                <a:solidFill>
                  <a:srgbClr val="A306B6"/>
                </a:solidFill>
                <a:latin typeface="Courier New"/>
                <a:ea typeface="Courier New"/>
                <a:cs typeface="Courier New"/>
                <a:sym typeface="Courier New"/>
              </a:rPr>
              <a:t>    border-bottom:</a:t>
            </a: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2px solid blue</a:t>
            </a: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0451A5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0" i="0" sz="950" u="none" cap="none" strike="noStrike">
              <a:solidFill>
                <a:srgbClr val="0451A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&lt;/head&gt;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&lt;body&gt;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&lt;/body&gt;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9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&lt;/html&gt;</a:t>
            </a:r>
            <a:endParaRPr b="0" i="0" sz="9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85"/>
          <p:cNvSpPr/>
          <p:nvPr/>
        </p:nvSpPr>
        <p:spPr>
          <a:xfrm>
            <a:off x="5053650" y="1220038"/>
            <a:ext cx="1317300" cy="171900"/>
          </a:xfrm>
          <a:prstGeom prst="rect">
            <a:avLst/>
          </a:prstGeom>
          <a:solidFill>
            <a:srgbClr val="F714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85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 &amp; HTML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597" name="Google Shape;597;p85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598" name="Google Shape;598;p85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6"/>
          <p:cNvSpPr txBox="1"/>
          <p:nvPr>
            <p:ph idx="1" type="body"/>
          </p:nvPr>
        </p:nvSpPr>
        <p:spPr>
          <a:xfrm>
            <a:off x="1134000" y="938050"/>
            <a:ext cx="3664200" cy="39651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Pourquoi c’est mieux d’utiliser un fichier séparé pour le CSS ?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→"/>
            </a:pPr>
            <a:r>
              <a:rPr lang="fr-FR" sz="1400"/>
              <a:t>Le fichier peut être </a:t>
            </a:r>
            <a:r>
              <a:rPr b="1" lang="fr-FR" sz="1400"/>
              <a:t>partagé</a:t>
            </a:r>
            <a:r>
              <a:rPr lang="fr-FR" sz="1400"/>
              <a:t> entre plusieurs pages HTML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→"/>
            </a:pPr>
            <a:r>
              <a:rPr lang="fr-FR" sz="1400"/>
              <a:t>Le </a:t>
            </a:r>
            <a:r>
              <a:rPr b="1" lang="fr-FR" sz="1400"/>
              <a:t>HTML</a:t>
            </a:r>
            <a:r>
              <a:rPr lang="fr-FR" sz="1400"/>
              <a:t> reste dédié uniquement à la </a:t>
            </a:r>
            <a:r>
              <a:rPr b="1" lang="fr-FR" sz="1400"/>
              <a:t>structure sémantique</a:t>
            </a:r>
            <a:r>
              <a:rPr lang="fr-FR" sz="1400"/>
              <a:t> de la page,  HTML ne sert pas à la mise en page</a:t>
            </a:r>
            <a:endParaRPr sz="1500"/>
          </a:p>
        </p:txBody>
      </p:sp>
      <p:sp>
        <p:nvSpPr>
          <p:cNvPr id="604" name="Google Shape;604;p86"/>
          <p:cNvSpPr/>
          <p:nvPr/>
        </p:nvSpPr>
        <p:spPr>
          <a:xfrm>
            <a:off x="4938225" y="2688225"/>
            <a:ext cx="4103100" cy="1429500"/>
          </a:xfrm>
          <a:prstGeom prst="round1Rect">
            <a:avLst>
              <a:gd fmla="val 6273" name="adj"/>
            </a:avLst>
          </a:prstGeom>
          <a:solidFill>
            <a:srgbClr val="FFFFFF"/>
          </a:solidFill>
          <a:ln cap="flat" cmpd="sng" w="9525">
            <a:solidFill>
              <a:srgbClr val="3D6B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3D6BEB"/>
            </a:outerShdw>
          </a:effectLst>
        </p:spPr>
        <p:txBody>
          <a:bodyPr anchorCtr="0" anchor="t" bIns="91425" lIns="365750" spcFirstLastPara="1" rIns="91425" wrap="square" tIns="41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font-family: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courier-new, serif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font-size: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5" name="Google Shape;605;p86"/>
          <p:cNvSpPr/>
          <p:nvPr/>
        </p:nvSpPr>
        <p:spPr>
          <a:xfrm>
            <a:off x="4938225" y="2688213"/>
            <a:ext cx="1383600" cy="2130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style.css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86"/>
          <p:cNvSpPr/>
          <p:nvPr/>
        </p:nvSpPr>
        <p:spPr>
          <a:xfrm>
            <a:off x="4938225" y="1025800"/>
            <a:ext cx="4103100" cy="1348500"/>
          </a:xfrm>
          <a:prstGeom prst="round1Rect">
            <a:avLst>
              <a:gd fmla="val 6273" name="adj"/>
            </a:avLst>
          </a:prstGeom>
          <a:solidFill>
            <a:srgbClr val="FFFFFF"/>
          </a:solidFill>
          <a:ln cap="flat" cmpd="sng" w="9525">
            <a:solidFill>
              <a:srgbClr val="3D6B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3D6BEB"/>
            </a:outerShdw>
          </a:effectLst>
        </p:spPr>
        <p:txBody>
          <a:bodyPr anchorCtr="0" anchor="t" bIns="91425" lIns="365750" spcFirstLastPara="1" rIns="91425" wrap="square" tIns="41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b="0" i="0" sz="10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&lt;link </a:t>
            </a:r>
            <a:r>
              <a:rPr b="0" i="0" lang="fr-F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"stylesheet"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"style.css"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b="0" i="0" sz="1050" u="none" cap="none" strike="noStrike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b="0" i="0" sz="1050" u="none" cap="none" strike="noStrike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7" name="Google Shape;607;p86"/>
          <p:cNvSpPr/>
          <p:nvPr/>
        </p:nvSpPr>
        <p:spPr>
          <a:xfrm>
            <a:off x="4938225" y="1025788"/>
            <a:ext cx="1317300" cy="1719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86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 EXTERNE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609" name="Google Shape;609;p86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610" name="Google Shape;610;p86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400" y="1278612"/>
            <a:ext cx="3765700" cy="258627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7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 RULES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617" name="Google Shape;617;p87"/>
          <p:cNvSpPr txBox="1"/>
          <p:nvPr/>
        </p:nvSpPr>
        <p:spPr>
          <a:xfrm>
            <a:off x="1129200" y="955800"/>
            <a:ext cx="38733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 fichier CSS contient des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règles</a:t>
            </a: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règles sont associées à des éléments HTML via des </a:t>
            </a:r>
            <a:r>
              <a:rPr b="1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sélecteurs</a:t>
            </a: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règles contiennent des </a:t>
            </a:r>
            <a:r>
              <a:rPr b="1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déclarations</a:t>
            </a: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spécifiant les styles à appliquer aux éléments sélectionnés</a:t>
            </a: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Chaque déclaration contient une </a:t>
            </a:r>
            <a:r>
              <a:rPr b="1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propriété</a:t>
            </a: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associée à une </a:t>
            </a:r>
            <a:r>
              <a:rPr b="1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valeur</a:t>
            </a:r>
            <a:r>
              <a:rPr b="0" i="0" lang="fr-FR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et est séparée des suivantes par un point virgule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87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619" name="Google Shape;619;p87"/>
          <p:cNvPicPr preferRelativeResize="0"/>
          <p:nvPr/>
        </p:nvPicPr>
        <p:blipFill rotWithShape="1">
          <a:blip r:embed="rId4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74" y="2692950"/>
            <a:ext cx="3827400" cy="21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8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SÉLECTEURS</a:t>
            </a:r>
            <a:endParaRPr>
              <a:solidFill>
                <a:srgbClr val="3D6BEB"/>
              </a:solidFill>
            </a:endParaRPr>
          </a:p>
        </p:txBody>
      </p:sp>
      <p:pic>
        <p:nvPicPr>
          <p:cNvPr id="626" name="Google Shape;6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6875" y="246675"/>
            <a:ext cx="2882851" cy="1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88"/>
          <p:cNvSpPr/>
          <p:nvPr/>
        </p:nvSpPr>
        <p:spPr>
          <a:xfrm rot="10800000">
            <a:off x="5655475" y="832825"/>
            <a:ext cx="511800" cy="351300"/>
          </a:xfrm>
          <a:prstGeom prst="homePlate">
            <a:avLst>
              <a:gd fmla="val 0" name="adj"/>
            </a:avLst>
          </a:prstGeom>
          <a:solidFill>
            <a:srgbClr val="A306B6">
              <a:alpha val="13725"/>
            </a:srgbClr>
          </a:solidFill>
          <a:ln cap="flat" cmpd="sng" w="19050">
            <a:solidFill>
              <a:srgbClr val="A306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8"/>
          <p:cNvSpPr txBox="1"/>
          <p:nvPr/>
        </p:nvSpPr>
        <p:spPr>
          <a:xfrm>
            <a:off x="1129200" y="955800"/>
            <a:ext cx="3762900" cy="3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Les sélecteurs CSS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définissent les éléments sur lesquels s’appliquent un ensemble de règles CSS.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permettent de cibler les éléments HTML auxquels on souhaite appliquer un style.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peuvent cibler un ou plusieurs éléments de la page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Proxima Nova"/>
              <a:buChar char="→"/>
            </a:pPr>
            <a:r>
              <a:rPr b="0" i="0" lang="fr-FR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peuvent être très génériques ou très spécifiques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88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630" name="Google Shape;630;p88"/>
          <p:cNvPicPr preferRelativeResize="0"/>
          <p:nvPr/>
        </p:nvPicPr>
        <p:blipFill rotWithShape="1">
          <a:blip r:embed="rId5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9"/>
          <p:cNvSpPr txBox="1"/>
          <p:nvPr>
            <p:ph idx="1" type="body"/>
          </p:nvPr>
        </p:nvSpPr>
        <p:spPr>
          <a:xfrm>
            <a:off x="1134000" y="938050"/>
            <a:ext cx="4009500" cy="3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6BEB"/>
              </a:buClr>
              <a:buSzPts val="1800"/>
              <a:buChar char="→"/>
            </a:pPr>
            <a:r>
              <a:rPr lang="fr-FR" sz="1400"/>
              <a:t>Langage de mise en page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6BEB"/>
              </a:buClr>
              <a:buSzPts val="1800"/>
              <a:buChar char="→"/>
            </a:pPr>
            <a:r>
              <a:rPr lang="fr-FR" sz="1400"/>
              <a:t>Décrit le style des éléments HTML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3D6BEB"/>
              </a:buClr>
              <a:buSzPts val="1800"/>
              <a:buChar char="→"/>
            </a:pPr>
            <a:r>
              <a:rPr lang="fr-FR" sz="1400"/>
              <a:t>Composé de règles qui ciblent des balises HTML grâce aux sélecteurs et leur applique des propriétés spécifiques</a:t>
            </a:r>
            <a:endParaRPr sz="1400"/>
          </a:p>
        </p:txBody>
      </p:sp>
      <p:sp>
        <p:nvSpPr>
          <p:cNvPr id="636" name="Google Shape;636;p89"/>
          <p:cNvSpPr txBox="1"/>
          <p:nvPr>
            <p:ph type="title"/>
          </p:nvPr>
        </p:nvSpPr>
        <p:spPr>
          <a:xfrm>
            <a:off x="1073700" y="292625"/>
            <a:ext cx="4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fr-FR">
                <a:solidFill>
                  <a:srgbClr val="3D6BEB"/>
                </a:solidFill>
              </a:rPr>
              <a:t>CSS - EN RÉSUMÉ</a:t>
            </a:r>
            <a:endParaRPr>
              <a:solidFill>
                <a:srgbClr val="3D6BEB"/>
              </a:solidFill>
            </a:endParaRPr>
          </a:p>
        </p:txBody>
      </p:sp>
      <p:sp>
        <p:nvSpPr>
          <p:cNvPr id="637" name="Google Shape;637;p89"/>
          <p:cNvSpPr/>
          <p:nvPr/>
        </p:nvSpPr>
        <p:spPr>
          <a:xfrm>
            <a:off x="5380250" y="468000"/>
            <a:ext cx="3711300" cy="4575300"/>
          </a:xfrm>
          <a:prstGeom prst="round1Rect">
            <a:avLst>
              <a:gd fmla="val 6273" name="adj"/>
            </a:avLst>
          </a:prstGeom>
          <a:solidFill>
            <a:srgbClr val="FFFFFF"/>
          </a:solidFill>
          <a:ln cap="flat" cmpd="sng" w="9525">
            <a:solidFill>
              <a:srgbClr val="3D6B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76200">
              <a:srgbClr val="3D6BEB"/>
            </a:outerShdw>
          </a:effectLst>
        </p:spPr>
        <p:txBody>
          <a:bodyPr anchorCtr="0" anchor="t" bIns="91425" lIns="365750" spcFirstLastPara="1" rIns="91425" wrap="square" tIns="414000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h1 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font-family: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courier-new, serif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font-size: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color: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border-bottom: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2px solid blue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font-family:</a:t>
            </a:r>
            <a:b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arial, verdana, sans-serif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font-size: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12px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color: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#6B6BD6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A306B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.red-text </a:t>
            </a: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050" u="none" cap="none" strike="noStrike">
              <a:solidFill>
                <a:srgbClr val="0451A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fr-FR" sz="1050" u="none" cap="none" strike="noStrike">
                <a:solidFill>
                  <a:srgbClr val="A306B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282B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0" i="0" lang="fr-FR" sz="1050" u="none" cap="none" strike="noStrike">
                <a:solidFill>
                  <a:srgbClr val="8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0451A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050" u="none" cap="none" strike="noStrike">
              <a:solidFill>
                <a:srgbClr val="8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89"/>
          <p:cNvSpPr/>
          <p:nvPr/>
        </p:nvSpPr>
        <p:spPr>
          <a:xfrm>
            <a:off x="5380250" y="472475"/>
            <a:ext cx="1248300" cy="2130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-FR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style.css</a:t>
            </a:r>
            <a:endParaRPr b="0" i="0" sz="1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89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640" name="Google Shape;640;p89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Définition du HTML</a:t>
            </a:r>
            <a:endParaRPr/>
          </a:p>
        </p:txBody>
      </p:sp>
      <p:sp>
        <p:nvSpPr>
          <p:cNvPr id="335" name="Google Shape;335;p55"/>
          <p:cNvSpPr txBox="1"/>
          <p:nvPr>
            <p:ph idx="4294967295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 langage </a:t>
            </a:r>
            <a:r>
              <a:rPr b="1" lang="fr-FR">
                <a:solidFill>
                  <a:schemeClr val="accent1"/>
                </a:solidFill>
              </a:rPr>
              <a:t>HTML</a:t>
            </a:r>
            <a:r>
              <a:rPr lang="fr-FR"/>
              <a:t> utilise ce qu’on appelle des </a:t>
            </a:r>
            <a:r>
              <a:rPr b="1" lang="fr-FR"/>
              <a:t>balises</a:t>
            </a:r>
            <a:r>
              <a:rPr lang="fr-FR"/>
              <a:t>. On les écrit entre </a:t>
            </a:r>
            <a:r>
              <a:rPr b="1" lang="fr-FR"/>
              <a:t>chevrons</a:t>
            </a:r>
            <a:r>
              <a:rPr lang="fr-FR"/>
              <a:t> </a:t>
            </a:r>
            <a:r>
              <a:rPr b="1" lang="fr-FR">
                <a:solidFill>
                  <a:schemeClr val="accent1"/>
                </a:solidFill>
              </a:rPr>
              <a:t>&lt;</a:t>
            </a:r>
            <a:r>
              <a:rPr lang="fr-FR"/>
              <a:t> et </a:t>
            </a:r>
            <a:r>
              <a:rPr b="1" lang="fr-FR">
                <a:solidFill>
                  <a:schemeClr val="accent1"/>
                </a:solidFill>
              </a:rPr>
              <a:t>&gt;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/>
              <a:t>balises</a:t>
            </a:r>
            <a:r>
              <a:rPr lang="fr-FR"/>
              <a:t> indiquent la </a:t>
            </a:r>
            <a:r>
              <a:rPr b="1" lang="fr-FR"/>
              <a:t>nature</a:t>
            </a:r>
            <a:r>
              <a:rPr lang="fr-FR"/>
              <a:t> du </a:t>
            </a:r>
            <a:r>
              <a:rPr b="1" lang="fr-FR"/>
              <a:t>texte</a:t>
            </a:r>
            <a:r>
              <a:rPr lang="fr-FR"/>
              <a:t> qu'elles </a:t>
            </a:r>
            <a:r>
              <a:rPr b="1" lang="fr-FR"/>
              <a:t>encadrent</a:t>
            </a:r>
            <a:r>
              <a:rPr lang="fr-FR"/>
              <a:t>. Elles permettent au navigateur de comprendre ce qu'il faut afficher à l'écran pour les visiteurs d'un site web.</a:t>
            </a:r>
            <a:endParaRPr/>
          </a:p>
        </p:txBody>
      </p:sp>
      <p:sp>
        <p:nvSpPr>
          <p:cNvPr id="336" name="Google Shape;336;p55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37" name="Google Shape;337;p55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types de balises</a:t>
            </a:r>
            <a:endParaRPr/>
          </a:p>
        </p:txBody>
      </p:sp>
      <p:sp>
        <p:nvSpPr>
          <p:cNvPr id="343" name="Google Shape;343;p56"/>
          <p:cNvSpPr txBox="1"/>
          <p:nvPr>
            <p:ph idx="4294967295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On distingue </a:t>
            </a:r>
            <a:r>
              <a:rPr b="1" lang="fr-FR"/>
              <a:t>deux</a:t>
            </a:r>
            <a:r>
              <a:rPr lang="fr-FR"/>
              <a:t> </a:t>
            </a:r>
            <a:r>
              <a:rPr b="1" lang="fr-FR"/>
              <a:t>types</a:t>
            </a:r>
            <a:r>
              <a:rPr lang="fr-FR"/>
              <a:t> de balises :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/>
              <a:t>Les </a:t>
            </a:r>
            <a:r>
              <a:rPr b="1" lang="fr-FR">
                <a:solidFill>
                  <a:schemeClr val="accent1"/>
                </a:solidFill>
              </a:rPr>
              <a:t>balises en paires </a:t>
            </a:r>
            <a:r>
              <a:rPr lang="fr-FR"/>
              <a:t>(une balise ouvrante et une fermante).</a:t>
            </a:r>
            <a:endParaRPr/>
          </a:p>
          <a:p>
            <a:pPr indent="-342900" lvl="1" marL="8001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fr-FR"/>
              <a:t>Les </a:t>
            </a:r>
            <a:r>
              <a:rPr b="1" lang="fr-FR">
                <a:solidFill>
                  <a:schemeClr val="accent1"/>
                </a:solidFill>
              </a:rPr>
              <a:t>balises orphelines </a:t>
            </a:r>
            <a:r>
              <a:rPr lang="fr-FR"/>
              <a:t>(une seule balise).</a:t>
            </a:r>
            <a:endParaRPr/>
          </a:p>
        </p:txBody>
      </p:sp>
      <p:sp>
        <p:nvSpPr>
          <p:cNvPr id="344" name="Google Shape;344;p56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balises en paires</a:t>
            </a:r>
            <a:endParaRPr/>
          </a:p>
        </p:txBody>
      </p:sp>
      <p:sp>
        <p:nvSpPr>
          <p:cNvPr id="351" name="Google Shape;351;p57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>
                <a:solidFill>
                  <a:schemeClr val="accent1"/>
                </a:solidFill>
              </a:rPr>
              <a:t>balises en paires </a:t>
            </a:r>
            <a:r>
              <a:rPr lang="fr-FR"/>
              <a:t>vont « </a:t>
            </a:r>
            <a:r>
              <a:rPr b="1" lang="fr-FR"/>
              <a:t>encadrer</a:t>
            </a:r>
            <a:r>
              <a:rPr lang="fr-FR"/>
              <a:t> » le contenu qu’elles définissent. Par exemple, pour définir le </a:t>
            </a:r>
            <a:r>
              <a:rPr b="1" lang="fr-FR"/>
              <a:t>titre</a:t>
            </a:r>
            <a:r>
              <a:rPr lang="fr-FR"/>
              <a:t> de notre page web nous allons avoir 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&lt;title&gt;</a:t>
            </a:r>
            <a:r>
              <a:rPr b="0" lang="fr-FR">
                <a:solidFill>
                  <a:srgbClr val="C5C8C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Titre de la page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&lt;/title&gt;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&lt;title&gt;</a:t>
            </a:r>
            <a:r>
              <a:rPr lang="fr-FR"/>
              <a:t> est une balise </a:t>
            </a:r>
            <a:r>
              <a:rPr b="1" lang="fr-FR"/>
              <a:t>ouvrante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&lt;/title&gt;</a:t>
            </a:r>
            <a:r>
              <a:rPr lang="fr-FR"/>
              <a:t> est une balise </a:t>
            </a:r>
            <a:r>
              <a:rPr b="1" lang="fr-FR"/>
              <a:t>fermante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52" name="Google Shape;352;p57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idx="4294967295"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/>
              <a:t>Les balises orphelines</a:t>
            </a:r>
            <a:endParaRPr/>
          </a:p>
        </p:txBody>
      </p:sp>
      <p:sp>
        <p:nvSpPr>
          <p:cNvPr id="359" name="Google Shape;359;p58"/>
          <p:cNvSpPr txBox="1"/>
          <p:nvPr>
            <p:ph idx="4294967295" type="body"/>
          </p:nvPr>
        </p:nvSpPr>
        <p:spPr>
          <a:xfrm>
            <a:off x="786150" y="1261700"/>
            <a:ext cx="7618234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Les </a:t>
            </a:r>
            <a:r>
              <a:rPr b="1" lang="fr-FR">
                <a:solidFill>
                  <a:schemeClr val="accent1"/>
                </a:solidFill>
              </a:rPr>
              <a:t>balises orphelines </a:t>
            </a:r>
            <a:r>
              <a:rPr lang="fr-FR"/>
              <a:t>sont utilisés, le plus souvent, pour </a:t>
            </a:r>
            <a:r>
              <a:rPr b="1" lang="fr-FR"/>
              <a:t>insérer</a:t>
            </a:r>
            <a:r>
              <a:rPr lang="fr-FR"/>
              <a:t> un </a:t>
            </a:r>
            <a:r>
              <a:rPr b="1" lang="fr-FR"/>
              <a:t>élément</a:t>
            </a:r>
            <a:r>
              <a:rPr lang="fr-FR"/>
              <a:t> à un </a:t>
            </a:r>
            <a:r>
              <a:rPr b="1" lang="fr-FR"/>
              <a:t>endroit précis</a:t>
            </a:r>
            <a:r>
              <a:rPr lang="fr-FR"/>
              <a:t>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/>
              <a:t>Par exemple, la </a:t>
            </a:r>
            <a:r>
              <a:rPr b="1" lang="fr-FR"/>
              <a:t>balise orpheline </a:t>
            </a:r>
            <a:r>
              <a:rPr lang="fr-FR"/>
              <a:t>pour insérer une image se note : </a:t>
            </a:r>
            <a:r>
              <a:rPr b="0" lang="fr-FR">
                <a:solidFill>
                  <a:srgbClr val="6089B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&lt;img&gt;</a:t>
            </a:r>
            <a:r>
              <a:rPr lang="fr-FR"/>
              <a:t>.</a:t>
            </a:r>
            <a:endParaRPr b="0">
              <a:solidFill>
                <a:srgbClr val="C5C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61" name="Google Shape;361;p58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idx="2" type="title"/>
          </p:nvPr>
        </p:nvSpPr>
        <p:spPr>
          <a:xfrm>
            <a:off x="951050" y="2760425"/>
            <a:ext cx="40968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fr-FR"/>
              <a:t>2- </a:t>
            </a:r>
            <a:r>
              <a:rPr b="0" lang="fr-FR"/>
              <a:t>Les attributs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/>
          <p:nvPr/>
        </p:nvSpPr>
        <p:spPr>
          <a:xfrm>
            <a:off x="6349325" y="69236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0"/>
          <p:cNvSpPr txBox="1"/>
          <p:nvPr>
            <p:ph idx="4294967295" type="ctrTitle"/>
          </p:nvPr>
        </p:nvSpPr>
        <p:spPr>
          <a:xfrm>
            <a:off x="1157075" y="103488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b="1" i="0" lang="fr-FR" sz="6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Les attributs</a:t>
            </a:r>
            <a:endParaRPr b="1" i="0" sz="6000" u="none" cap="none" strike="noStrik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3" name="Google Shape;373;p60"/>
          <p:cNvSpPr txBox="1"/>
          <p:nvPr>
            <p:ph idx="4294967295" type="subTitle"/>
          </p:nvPr>
        </p:nvSpPr>
        <p:spPr>
          <a:xfrm>
            <a:off x="1157075" y="2194681"/>
            <a:ext cx="47796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sont les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balises.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Ils </a:t>
            </a:r>
            <a:r>
              <a:rPr lang="fr-FR" sz="2800">
                <a:solidFill>
                  <a:schemeClr val="dk1"/>
                </a:solidFill>
              </a:rPr>
              <a:t>complètent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 balises pour donner 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d’</a:t>
            </a:r>
            <a:r>
              <a:rPr b="1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informations</a:t>
            </a: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60"/>
          <p:cNvCxnSpPr/>
          <p:nvPr/>
        </p:nvCxnSpPr>
        <p:spPr>
          <a:xfrm flipH="1" rot="10800000">
            <a:off x="7428974" y="32370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60"/>
          <p:cNvCxnSpPr/>
          <p:nvPr/>
        </p:nvCxnSpPr>
        <p:spPr>
          <a:xfrm flipH="1">
            <a:off x="8075425" y="96487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60"/>
          <p:cNvCxnSpPr>
            <a:endCxn id="371" idx="6"/>
          </p:cNvCxnSpPr>
          <p:nvPr/>
        </p:nvCxnSpPr>
        <p:spPr>
          <a:xfrm rot="10800000">
            <a:off x="8224925" y="161876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" name="Google Shape;377;p60"/>
          <p:cNvSpPr/>
          <p:nvPr/>
        </p:nvSpPr>
        <p:spPr>
          <a:xfrm>
            <a:off x="6499083" y="84028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0"/>
          <p:cNvSpPr/>
          <p:nvPr/>
        </p:nvSpPr>
        <p:spPr>
          <a:xfrm>
            <a:off x="6910786" y="1218781"/>
            <a:ext cx="870714" cy="792003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0"/>
          <p:cNvSpPr/>
          <p:nvPr/>
        </p:nvSpPr>
        <p:spPr>
          <a:xfrm>
            <a:off x="-68825" y="-145025"/>
            <a:ext cx="855000" cy="5453700"/>
          </a:xfrm>
          <a:prstGeom prst="rect">
            <a:avLst/>
          </a:prstGeom>
          <a:solidFill>
            <a:srgbClr val="3D6B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_wild_code_school_white.png" id="380" name="Google Shape;380;p60"/>
          <p:cNvPicPr preferRelativeResize="0"/>
          <p:nvPr/>
        </p:nvPicPr>
        <p:blipFill rotWithShape="1">
          <a:blip r:embed="rId3">
            <a:alphaModFix/>
          </a:blip>
          <a:srcRect b="0" l="0" r="51811" t="0"/>
          <a:stretch/>
        </p:blipFill>
        <p:spPr>
          <a:xfrm>
            <a:off x="117749" y="82969"/>
            <a:ext cx="481852" cy="3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d Code Schoo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